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74"/>
  </p:notesMasterIdLst>
  <p:sldIdLst>
    <p:sldId id="256" r:id="rId2"/>
    <p:sldId id="330" r:id="rId3"/>
    <p:sldId id="331" r:id="rId4"/>
    <p:sldId id="277" r:id="rId5"/>
    <p:sldId id="257" r:id="rId6"/>
    <p:sldId id="258" r:id="rId7"/>
    <p:sldId id="259" r:id="rId8"/>
    <p:sldId id="262" r:id="rId9"/>
    <p:sldId id="260" r:id="rId10"/>
    <p:sldId id="261" r:id="rId11"/>
    <p:sldId id="264" r:id="rId12"/>
    <p:sldId id="265" r:id="rId13"/>
    <p:sldId id="266" r:id="rId14"/>
    <p:sldId id="267" r:id="rId15"/>
    <p:sldId id="268" r:id="rId16"/>
    <p:sldId id="273" r:id="rId17"/>
    <p:sldId id="269" r:id="rId18"/>
    <p:sldId id="274" r:id="rId19"/>
    <p:sldId id="270" r:id="rId20"/>
    <p:sldId id="275" r:id="rId21"/>
    <p:sldId id="271" r:id="rId22"/>
    <p:sldId id="272" r:id="rId23"/>
    <p:sldId id="276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94" r:id="rId36"/>
    <p:sldId id="289" r:id="rId37"/>
    <p:sldId id="296" r:id="rId38"/>
    <p:sldId id="290" r:id="rId39"/>
    <p:sldId id="291" r:id="rId40"/>
    <p:sldId id="292" r:id="rId41"/>
    <p:sldId id="293" r:id="rId42"/>
    <p:sldId id="311" r:id="rId43"/>
    <p:sldId id="298" r:id="rId44"/>
    <p:sldId id="299" r:id="rId45"/>
    <p:sldId id="300" r:id="rId46"/>
    <p:sldId id="301" r:id="rId47"/>
    <p:sldId id="302" r:id="rId48"/>
    <p:sldId id="263" r:id="rId49"/>
    <p:sldId id="312" r:id="rId50"/>
    <p:sldId id="304" r:id="rId51"/>
    <p:sldId id="306" r:id="rId52"/>
    <p:sldId id="308" r:id="rId53"/>
    <p:sldId id="309" r:id="rId54"/>
    <p:sldId id="310" r:id="rId55"/>
    <p:sldId id="313" r:id="rId56"/>
    <p:sldId id="314" r:id="rId57"/>
    <p:sldId id="315" r:id="rId58"/>
    <p:sldId id="316" r:id="rId59"/>
    <p:sldId id="317" r:id="rId60"/>
    <p:sldId id="318" r:id="rId61"/>
    <p:sldId id="319" r:id="rId62"/>
    <p:sldId id="320" r:id="rId63"/>
    <p:sldId id="305" r:id="rId64"/>
    <p:sldId id="321" r:id="rId65"/>
    <p:sldId id="322" r:id="rId66"/>
    <p:sldId id="323" r:id="rId67"/>
    <p:sldId id="324" r:id="rId68"/>
    <p:sldId id="325" r:id="rId69"/>
    <p:sldId id="326" r:id="rId70"/>
    <p:sldId id="327" r:id="rId71"/>
    <p:sldId id="328" r:id="rId72"/>
    <p:sldId id="332" r:id="rId73"/>
  </p:sldIdLst>
  <p:sldSz cx="9144000" cy="6858000" type="screen4x3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畑野秀樹" initials="畑野秀樹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407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6" d="100"/>
          <a:sy n="76" d="100"/>
        </p:scale>
        <p:origin x="1236" y="-2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notesMaster" Target="notesMasters/notesMaster1.xml"/><Relationship Id="rId79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6-09-03T23:38:37.873" idx="1">
    <p:pos x="10" y="10"/>
    <p:text/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98B0F8-ABDA-4296-8D7A-CB29B88B4F95}" type="datetimeFigureOut">
              <a:rPr kumimoji="1" lang="ja-JP" altLang="en-US" smtClean="0"/>
              <a:t>2016/11/6</a:t>
            </a:fld>
            <a:endParaRPr kumimoji="1" lang="ja-JP" altLang="en-US"/>
          </a:p>
        </p:txBody>
      </p:sp>
      <p:sp>
        <p:nvSpPr>
          <p:cNvPr id="4" name="スライド イメージ プレースホル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EFF0D6-173A-4746-B901-43584E42A94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E53B5FC-F62F-414E-9038-EC6AB6392EB8}" type="slidenum">
              <a:rPr lang="ja-JP" altLang="en-US"/>
              <a:pPr>
                <a:defRPr/>
              </a:pPr>
              <a:t>4</a:t>
            </a:fld>
            <a:endParaRPr lang="en-US" altLang="ja-JP"/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91896071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9395" name="ノート プレースホル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F471922-889E-48E2-8AEB-0C4E8C156200}" type="slidenum">
              <a:rPr lang="ja-JP" altLang="en-US" smtClean="0"/>
              <a:pPr>
                <a:defRPr/>
              </a:pPr>
              <a:t>36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37864177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0419" name="ノート プレースホル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89BF1EF-485D-4B27-A1D3-7D01A47D70C6}" type="slidenum">
              <a:rPr lang="ja-JP" altLang="en-US" smtClean="0"/>
              <a:pPr>
                <a:defRPr/>
              </a:pPr>
              <a:t>38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63299365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43" name="ノート プレースホル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22DB52F-72A6-4869-A176-36F0D86F9FA5}" type="slidenum">
              <a:rPr lang="ja-JP" altLang="en-US" smtClean="0"/>
              <a:pPr>
                <a:defRPr/>
              </a:pPr>
              <a:t>39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93798344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3251" name="ノート プレースホル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ja-JP" altLang="en-US"/>
          </a:p>
        </p:txBody>
      </p:sp>
      <p:sp>
        <p:nvSpPr>
          <p:cNvPr id="58372" name="スライド番号プレースホルダ 3"/>
          <p:cNvSpPr txBox="1">
            <a:spLocks noGrp="1"/>
          </p:cNvSpPr>
          <p:nvPr/>
        </p:nvSpPr>
        <p:spPr bwMode="auto">
          <a:xfrm>
            <a:off x="3884990" y="8684773"/>
            <a:ext cx="2971431" cy="457778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0331" tIns="45165" rIns="90331" bIns="45165" anchor="b"/>
          <a:lstStyle/>
          <a:p>
            <a:pPr algn="r">
              <a:defRPr/>
            </a:pPr>
            <a:fld id="{BD1263E4-CCAA-408E-866F-6B53D0F5D371}" type="slidenum">
              <a:rPr lang="ja-JP" altLang="en-US" sz="1200"/>
              <a:pPr algn="r">
                <a:defRPr/>
              </a:pPr>
              <a:t>40</a:t>
            </a:fld>
            <a:endParaRPr lang="en-US" altLang="ja-JP" sz="1200" dirty="0"/>
          </a:p>
        </p:txBody>
      </p:sp>
    </p:spTree>
    <p:extLst>
      <p:ext uri="{BB962C8B-B14F-4D97-AF65-F5344CB8AC3E}">
        <p14:creationId xmlns:p14="http://schemas.microsoft.com/office/powerpoint/2010/main" val="403334915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275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55301815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kumimoji="1" lang="ja-JP" altLang="en-US" dirty="0"/>
              <a:t>お薬手帳活用の概要：近隣医療機関のご協力の下、外来受診の際にお薬手帳に患者さんの同意のうえでカルテコピーの貼付を行なっています。</a:t>
            </a:r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63D1C4-A448-4936-8B5A-44AEF58C5DCF}" type="slidenum">
              <a:rPr kumimoji="1" lang="ja-JP" altLang="en-US" smtClean="0"/>
              <a:pPr/>
              <a:t>52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412877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8131" name="ノート プレースホル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ja-JP" altLang="en-US"/>
          </a:p>
        </p:txBody>
      </p:sp>
      <p:sp>
        <p:nvSpPr>
          <p:cNvPr id="52228" name="スライド番号プレースホルダ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B12B97C-A264-4D26-AE1A-3CBE805F222A}" type="slidenum">
              <a:rPr lang="ja-JP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24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5848536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9155" name="ノート プレースホル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ja-JP" altLang="en-US">
              <a:latin typeface="Times New Roman" pitchFamily="18" charset="0"/>
            </a:endParaRPr>
          </a:p>
        </p:txBody>
      </p:sp>
      <p:sp>
        <p:nvSpPr>
          <p:cNvPr id="47108" name="スライド番号プレースホルダ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fld id="{67C3AAAF-6E5B-4733-8682-276E9E4ACEF7}" type="slidenum">
              <a:rPr lang="ja-JP" altLang="en-US" smtClean="0">
                <a:solidFill>
                  <a:srgbClr val="000000"/>
                </a:solidFill>
              </a:rPr>
              <a:pPr>
                <a:defRPr/>
              </a:pPr>
              <a:t>25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24417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0179" name="ノート プレースホル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ja-JP" altLang="en-US"/>
          </a:p>
        </p:txBody>
      </p:sp>
      <p:sp>
        <p:nvSpPr>
          <p:cNvPr id="54276" name="スライド番号プレースホルダ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301B195-8716-4F96-8B2D-D6AC17CC025F}" type="slidenum">
              <a:rPr lang="ja-JP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26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623009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03" name="ノート プレースホル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ja-JP" altLang="en-US">
              <a:latin typeface="Times New Roman" pitchFamily="18" charset="0"/>
            </a:endParaRPr>
          </a:p>
        </p:txBody>
      </p:sp>
      <p:sp>
        <p:nvSpPr>
          <p:cNvPr id="48132" name="スライド番号プレースホルダ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fld id="{C6FC009C-B192-43B5-BF37-883A4BF44E88}" type="slidenum">
              <a:rPr lang="ja-JP" altLang="en-US" smtClean="0"/>
              <a:pPr>
                <a:defRPr/>
              </a:pPr>
              <a:t>27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3931306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2227" name="ノート プレースホル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ja-JP" altLang="en-US">
              <a:latin typeface="Times New Roman" pitchFamily="18" charset="0"/>
            </a:endParaRPr>
          </a:p>
        </p:txBody>
      </p:sp>
      <p:sp>
        <p:nvSpPr>
          <p:cNvPr id="49156" name="スライド番号プレースホルダ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fld id="{B3152327-7D22-48C1-B7E9-45A95CDD3E09}" type="slidenum">
              <a:rPr lang="ja-JP" altLang="en-US" smtClean="0">
                <a:solidFill>
                  <a:srgbClr val="000000"/>
                </a:solidFill>
              </a:rPr>
              <a:pPr>
                <a:defRPr/>
              </a:pPr>
              <a:t>31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86503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5299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1738308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7347" name="ノート プレースホル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ja-JP" altLang="en-US" dirty="0"/>
          </a:p>
        </p:txBody>
      </p:sp>
      <p:sp>
        <p:nvSpPr>
          <p:cNvPr id="66564" name="スライド番号プレースホルダ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5C69856-3B1D-4CA1-AC7D-E05929670468}" type="slidenum">
              <a:rPr lang="ja-JP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33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4358466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8371" name="ノート プレースホル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2709C5F-9F0F-42AF-947A-C9ABDB12D1FD}" type="slidenum">
              <a:rPr lang="ja-JP" altLang="en-US" smtClean="0"/>
              <a:pPr>
                <a:defRPr/>
              </a:pPr>
              <a:t>34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5825040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タイトル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ja-JP" altLang="en-US"/>
              <a:t>マスタ タイトルの書式設定</a:t>
            </a:r>
            <a:endParaRPr kumimoji="0" lang="en-US"/>
          </a:p>
        </p:txBody>
      </p:sp>
      <p:sp>
        <p:nvSpPr>
          <p:cNvPr id="17" name="サブタイトル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ja-JP" altLang="en-US"/>
              <a:t>マスタ サブタイトルの書式設定</a:t>
            </a:r>
            <a:endParaRPr kumimoji="0" lang="en-US"/>
          </a:p>
        </p:txBody>
      </p:sp>
      <p:sp>
        <p:nvSpPr>
          <p:cNvPr id="30" name="日付プレースホルダ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BD48EA-31B2-45E3-84CF-22126E957367}" type="datetimeFigureOut">
              <a:rPr kumimoji="1" lang="ja-JP" altLang="en-US" smtClean="0"/>
              <a:t>2016/11/6</a:t>
            </a:fld>
            <a:endParaRPr kumimoji="1" lang="ja-JP" altLang="en-US"/>
          </a:p>
        </p:txBody>
      </p:sp>
      <p:sp>
        <p:nvSpPr>
          <p:cNvPr id="19" name="フッター プレースホルダ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27" name="スライド番号プレースホルダ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EFD2F-9A15-46D0-8197-B19ECD8D600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ja-JP" altLang="en-US"/>
              <a:t>マスタ タイトルの書式設定</a:t>
            </a:r>
            <a:endParaRPr kumimoji="0" 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ja-JP" altLang="en-US"/>
              <a:t>マスタ テキストの書式設定</a:t>
            </a:r>
          </a:p>
          <a:p>
            <a:pPr lvl="1" eaLnBrk="1" latinLnBrk="0" hangingPunct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 eaLnBrk="1" latinLnBrk="0" hangingPunct="1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 eaLnBrk="1" latinLnBrk="0" hangingPunct="1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 eaLnBrk="1" latinLnBrk="0" hangingPunct="1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kumimoji="0" 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BD48EA-31B2-45E3-84CF-22126E957367}" type="datetimeFigureOut">
              <a:rPr kumimoji="1" lang="ja-JP" altLang="en-US" smtClean="0"/>
              <a:t>2016/11/6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EFD2F-9A15-46D0-8197-B19ECD8D600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ja-JP" altLang="en-US"/>
              <a:t>マスタ タイトルの書式設定</a:t>
            </a:r>
            <a:endParaRPr kumimoji="0" 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ja-JP" altLang="en-US"/>
              <a:t>マスタ テキストの書式設定</a:t>
            </a:r>
          </a:p>
          <a:p>
            <a:pPr lvl="1" eaLnBrk="1" latinLnBrk="0" hangingPunct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 eaLnBrk="1" latinLnBrk="0" hangingPunct="1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 eaLnBrk="1" latinLnBrk="0" hangingPunct="1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 eaLnBrk="1" latinLnBrk="0" hangingPunct="1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kumimoji="0" 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BD48EA-31B2-45E3-84CF-22126E957367}" type="datetimeFigureOut">
              <a:rPr kumimoji="1" lang="ja-JP" altLang="en-US" smtClean="0"/>
              <a:t>2016/11/6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EFD2F-9A15-46D0-8197-B19ECD8D600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ja-JP" altLang="en-US"/>
              <a:t>マスタ タイトルの書式設定</a:t>
            </a:r>
            <a:endParaRPr kumimoji="0" 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ja-JP" altLang="en-US"/>
              <a:t>マスタ テキストの書式設定</a:t>
            </a:r>
          </a:p>
          <a:p>
            <a:pPr lvl="1" eaLnBrk="1" latinLnBrk="0" hangingPunct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 eaLnBrk="1" latinLnBrk="0" hangingPunct="1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 eaLnBrk="1" latinLnBrk="0" hangingPunct="1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 eaLnBrk="1" latinLnBrk="0" hangingPunct="1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kumimoji="0" 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BD48EA-31B2-45E3-84CF-22126E957367}" type="datetimeFigureOut">
              <a:rPr kumimoji="1" lang="ja-JP" altLang="en-US" smtClean="0"/>
              <a:t>2016/11/6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EFD2F-9A15-46D0-8197-B19ECD8D600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ja-JP" altLang="en-US"/>
              <a:t>マスタ タイトルの書式設定</a:t>
            </a:r>
            <a:endParaRPr kumimoji="0" 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ja-JP" altLang="en-US"/>
              <a:t>マスタ テキストの書式設定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BD48EA-31B2-45E3-84CF-22126E957367}" type="datetimeFigureOut">
              <a:rPr kumimoji="1" lang="ja-JP" altLang="en-US" smtClean="0"/>
              <a:t>2016/11/6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EFD2F-9A15-46D0-8197-B19ECD8D600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ja-JP" altLang="en-US"/>
              <a:t>マスタ タイトルの書式設定</a:t>
            </a:r>
            <a:endParaRPr kumimoji="0" 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ja-JP" altLang="en-US"/>
              <a:t>マスタ テキストの書式設定</a:t>
            </a:r>
          </a:p>
          <a:p>
            <a:pPr lvl="1" eaLnBrk="1" latinLnBrk="0" hangingPunct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 eaLnBrk="1" latinLnBrk="0" hangingPunct="1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 eaLnBrk="1" latinLnBrk="0" hangingPunct="1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 eaLnBrk="1" latinLnBrk="0" hangingPunct="1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kumimoji="0" 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ja-JP" altLang="en-US"/>
              <a:t>マスタ テキストの書式設定</a:t>
            </a:r>
          </a:p>
          <a:p>
            <a:pPr lvl="1" eaLnBrk="1" latinLnBrk="0" hangingPunct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 eaLnBrk="1" latinLnBrk="0" hangingPunct="1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 eaLnBrk="1" latinLnBrk="0" hangingPunct="1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 eaLnBrk="1" latinLnBrk="0" hangingPunct="1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kumimoji="0" lang="en-US"/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BD48EA-31B2-45E3-84CF-22126E957367}" type="datetimeFigureOut">
              <a:rPr kumimoji="1" lang="ja-JP" altLang="en-US" smtClean="0"/>
              <a:t>2016/11/6</a:t>
            </a:fld>
            <a:endParaRPr kumimoji="1"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EFD2F-9A15-46D0-8197-B19ECD8D600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ja-JP" altLang="en-US"/>
              <a:t>マスタ タイトルの書式設定</a:t>
            </a:r>
            <a:endParaRPr kumimoji="0" 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ja-JP" altLang="en-US"/>
              <a:t>マスタ テキストの書式設定</a:t>
            </a:r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ja-JP" altLang="en-US"/>
              <a:t>マスタ テキストの書式設定</a:t>
            </a:r>
          </a:p>
        </p:txBody>
      </p:sp>
      <p:sp>
        <p:nvSpPr>
          <p:cNvPr id="5" name="コンテンツ プレースホルダ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ja-JP" altLang="en-US"/>
              <a:t>マスタ テキストの書式設定</a:t>
            </a:r>
          </a:p>
          <a:p>
            <a:pPr lvl="1" eaLnBrk="1" latinLnBrk="0" hangingPunct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 eaLnBrk="1" latinLnBrk="0" hangingPunct="1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 eaLnBrk="1" latinLnBrk="0" hangingPunct="1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 eaLnBrk="1" latinLnBrk="0" hangingPunct="1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kumimoji="0" lang="en-US"/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ja-JP" altLang="en-US"/>
              <a:t>マスタ テキストの書式設定</a:t>
            </a:r>
          </a:p>
          <a:p>
            <a:pPr lvl="1" eaLnBrk="1" latinLnBrk="0" hangingPunct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 eaLnBrk="1" latinLnBrk="0" hangingPunct="1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 eaLnBrk="1" latinLnBrk="0" hangingPunct="1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 eaLnBrk="1" latinLnBrk="0" hangingPunct="1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kumimoji="0" lang="en-US"/>
          </a:p>
        </p:txBody>
      </p:sp>
      <p:sp>
        <p:nvSpPr>
          <p:cNvPr id="7" name="日付プレースホル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BD48EA-31B2-45E3-84CF-22126E957367}" type="datetimeFigureOut">
              <a:rPr kumimoji="1" lang="ja-JP" altLang="en-US" smtClean="0"/>
              <a:t>2016/11/6</a:t>
            </a:fld>
            <a:endParaRPr kumimoji="1" lang="ja-JP" altLang="en-US"/>
          </a:p>
        </p:txBody>
      </p:sp>
      <p:sp>
        <p:nvSpPr>
          <p:cNvPr id="8" name="フッター プレースホル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EFD2F-9A15-46D0-8197-B19ECD8D600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ja-JP" altLang="en-US"/>
              <a:t>マスタ タイトルの書式設定</a:t>
            </a:r>
            <a:endParaRPr kumimoji="0" 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BD48EA-31B2-45E3-84CF-22126E957367}" type="datetimeFigureOut">
              <a:rPr kumimoji="1" lang="ja-JP" altLang="en-US" smtClean="0"/>
              <a:t>2016/11/6</a:t>
            </a:fld>
            <a:endParaRPr kumimoji="1" lang="ja-JP" altLang="en-US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EFD2F-9A15-46D0-8197-B19ECD8D600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BD48EA-31B2-45E3-84CF-22126E957367}" type="datetimeFigureOut">
              <a:rPr kumimoji="1" lang="ja-JP" altLang="en-US" smtClean="0"/>
              <a:t>2016/11/6</a:t>
            </a:fld>
            <a:endParaRPr kumimoji="1" lang="ja-JP" altLang="en-US"/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EFD2F-9A15-46D0-8197-B19ECD8D600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ja-JP" altLang="en-US"/>
              <a:t>マスタ タイトルの書式設定</a:t>
            </a:r>
            <a:endParaRPr kumimoji="0" 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ja-JP" altLang="en-US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ja-JP" altLang="en-US"/>
              <a:t>マスタ テキストの書式設定</a:t>
            </a:r>
          </a:p>
          <a:p>
            <a:pPr lvl="1" eaLnBrk="1" latinLnBrk="0" hangingPunct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 eaLnBrk="1" latinLnBrk="0" hangingPunct="1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 eaLnBrk="1" latinLnBrk="0" hangingPunct="1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 eaLnBrk="1" latinLnBrk="0" hangingPunct="1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kumimoji="0" lang="en-US"/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BD48EA-31B2-45E3-84CF-22126E957367}" type="datetimeFigureOut">
              <a:rPr kumimoji="1" lang="ja-JP" altLang="en-US" smtClean="0"/>
              <a:t>2016/11/6</a:t>
            </a:fld>
            <a:endParaRPr kumimoji="1"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EFD2F-9A15-46D0-8197-B19ECD8D600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1 つの角を丸めた四角形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直角三角形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ja-JP" altLang="en-US"/>
              <a:t>マスタ タイトルの書式設定</a:t>
            </a:r>
            <a:endParaRPr kumimoji="0" 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ja-JP" altLang="en-US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BD48EA-31B2-45E3-84CF-22126E957367}" type="datetimeFigureOut">
              <a:rPr kumimoji="1" lang="ja-JP" altLang="en-US" smtClean="0"/>
              <a:t>2016/11/6</a:t>
            </a:fld>
            <a:endParaRPr kumimoji="1"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A22EFD2F-9A15-46D0-8197-B19ECD8D600B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ja-JP" altLang="en-US"/>
              <a:t>アイコンをクリックして図を追加</a:t>
            </a:r>
            <a:endParaRPr kumimoji="0" lang="en-US" dirty="0"/>
          </a:p>
        </p:txBody>
      </p:sp>
      <p:sp>
        <p:nvSpPr>
          <p:cNvPr id="10" name="フリーフォーム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フリーフォーム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フリーフォーム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フリーフォーム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タイトル プレースホルダ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ja-JP" altLang="en-US"/>
              <a:t>マスタ タイトルの書式設定</a:t>
            </a:r>
            <a:endParaRPr kumimoji="0" lang="en-US"/>
          </a:p>
        </p:txBody>
      </p:sp>
      <p:sp>
        <p:nvSpPr>
          <p:cNvPr id="30" name="テキスト プレースホルダ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ja-JP" altLang="en-US"/>
              <a:t>マスタ テキストの書式設定</a:t>
            </a:r>
          </a:p>
          <a:p>
            <a:pPr lvl="1" eaLnBrk="1" latinLnBrk="0" hangingPunct="1"/>
            <a:r>
              <a:rPr kumimoji="0" lang="ja-JP" altLang="en-US"/>
              <a:t>第 </a:t>
            </a:r>
            <a:r>
              <a:rPr kumimoji="0" lang="en-US" altLang="ja-JP"/>
              <a:t>2 </a:t>
            </a:r>
            <a:r>
              <a:rPr kumimoji="0" lang="ja-JP" altLang="en-US"/>
              <a:t>レベル</a:t>
            </a:r>
          </a:p>
          <a:p>
            <a:pPr lvl="2" eaLnBrk="1" latinLnBrk="0" hangingPunct="1"/>
            <a:r>
              <a:rPr kumimoji="0" lang="ja-JP" altLang="en-US"/>
              <a:t>第 </a:t>
            </a:r>
            <a:r>
              <a:rPr kumimoji="0" lang="en-US" altLang="ja-JP"/>
              <a:t>3 </a:t>
            </a:r>
            <a:r>
              <a:rPr kumimoji="0" lang="ja-JP" altLang="en-US"/>
              <a:t>レベル</a:t>
            </a:r>
          </a:p>
          <a:p>
            <a:pPr lvl="3" eaLnBrk="1" latinLnBrk="0" hangingPunct="1"/>
            <a:r>
              <a:rPr kumimoji="0" lang="ja-JP" altLang="en-US"/>
              <a:t>第 </a:t>
            </a:r>
            <a:r>
              <a:rPr kumimoji="0" lang="en-US" altLang="ja-JP"/>
              <a:t>4 </a:t>
            </a:r>
            <a:r>
              <a:rPr kumimoji="0" lang="ja-JP" altLang="en-US"/>
              <a:t>レベル</a:t>
            </a:r>
          </a:p>
          <a:p>
            <a:pPr lvl="4" eaLnBrk="1" latinLnBrk="0" hangingPunct="1"/>
            <a:r>
              <a:rPr kumimoji="0" lang="ja-JP" altLang="en-US"/>
              <a:t>第 </a:t>
            </a:r>
            <a:r>
              <a:rPr kumimoji="0" lang="en-US" altLang="ja-JP"/>
              <a:t>5 </a:t>
            </a:r>
            <a:r>
              <a:rPr kumimoji="0" lang="ja-JP" altLang="en-US"/>
              <a:t>レベル</a:t>
            </a:r>
            <a:endParaRPr kumimoji="0" lang="en-US"/>
          </a:p>
        </p:txBody>
      </p:sp>
      <p:sp>
        <p:nvSpPr>
          <p:cNvPr id="10" name="日付プレースホルダ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8ABD48EA-31B2-45E3-84CF-22126E957367}" type="datetimeFigureOut">
              <a:rPr kumimoji="1" lang="ja-JP" altLang="en-US" smtClean="0"/>
              <a:t>2016/11/6</a:t>
            </a:fld>
            <a:endParaRPr kumimoji="1" lang="ja-JP" altLang="en-US"/>
          </a:p>
        </p:txBody>
      </p:sp>
      <p:sp>
        <p:nvSpPr>
          <p:cNvPr id="22" name="フッター プレースホルダ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18" name="スライド番号プレースホルダ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A22EFD2F-9A15-46D0-8197-B19ECD8D600B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grpSp>
        <p:nvGrpSpPr>
          <p:cNvPr id="2" name="グループ化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フリーフォーム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フリーフォーム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xStyles>
    <p:titleStyle>
      <a:lvl1pPr algn="l" rtl="0" eaLnBrk="1" latinLnBrk="0" hangingPunct="1">
        <a:spcBef>
          <a:spcPct val="0"/>
        </a:spcBef>
        <a:buNone/>
        <a:defRPr kumimoji="1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1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1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1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1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comments" Target="../comments/commen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20.jpeg"/><Relationship Id="rId7" Type="http://schemas.openxmlformats.org/officeDocument/2006/relationships/image" Target="../media/image2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15.jpeg"/><Relationship Id="rId4" Type="http://schemas.openxmlformats.org/officeDocument/2006/relationships/image" Target="../media/image21.jpeg"/><Relationship Id="rId9" Type="http://schemas.openxmlformats.org/officeDocument/2006/relationships/image" Target="../media/image25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microsoft.com/office/2007/relationships/hdphoto" Target="../media/hdphoto2.wdp"/><Relationship Id="rId4" Type="http://schemas.openxmlformats.org/officeDocument/2006/relationships/image" Target="../media/image3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image" Target="../media/image39.jpe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7" Type="http://schemas.openxmlformats.org/officeDocument/2006/relationships/image" Target="../media/image63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7" Type="http://schemas.openxmlformats.org/officeDocument/2006/relationships/image" Target="../media/image69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7" Type="http://schemas.openxmlformats.org/officeDocument/2006/relationships/image" Target="../media/image75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jpeg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jpeg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9.JP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png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4509120"/>
            <a:ext cx="1768796" cy="2300590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539552" y="332656"/>
            <a:ext cx="7851648" cy="1828800"/>
          </a:xfrm>
        </p:spPr>
        <p:txBody>
          <a:bodyPr>
            <a:normAutofit/>
          </a:bodyPr>
          <a:lstStyle/>
          <a:p>
            <a:pPr algn="ctr"/>
            <a:r>
              <a:rPr lang="ja-JP" altLang="en-US" sz="2800" dirty="0"/>
              <a:t>京都府医師会「地域ケア委員会」</a:t>
            </a:r>
            <a:br>
              <a:rPr lang="en-US" altLang="ja-JP" sz="2800" dirty="0"/>
            </a:br>
            <a:r>
              <a:rPr lang="ja-JP" altLang="en-US" sz="2800" dirty="0"/>
              <a:t>超高齢者社会での在宅医療における</a:t>
            </a:r>
            <a:br>
              <a:rPr lang="en-US" altLang="ja-JP" sz="2800" dirty="0"/>
            </a:br>
            <a:r>
              <a:rPr lang="ja-JP" altLang="en-US" sz="2800" dirty="0"/>
              <a:t>かかりつけ医の役割　</a:t>
            </a:r>
            <a:br>
              <a:rPr lang="en-US" altLang="ja-JP" sz="2800" dirty="0"/>
            </a:br>
            <a:r>
              <a:rPr lang="ja-JP" altLang="en-US" sz="2800" dirty="0"/>
              <a:t>～多死社会　増える看取りにどう向かっていく～</a:t>
            </a:r>
            <a:endParaRPr kumimoji="1" lang="ja-JP" altLang="en-US" sz="2800" dirty="0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467544" y="2420888"/>
            <a:ext cx="7992888" cy="2088232"/>
          </a:xfrm>
        </p:spPr>
        <p:txBody>
          <a:bodyPr>
            <a:noAutofit/>
          </a:bodyPr>
          <a:lstStyle/>
          <a:p>
            <a:pPr algn="ctr"/>
            <a:r>
              <a:rPr kumimoji="1" lang="ja-JP" altLang="en-US" sz="4000" dirty="0">
                <a:latin typeface="+mj-ea"/>
                <a:ea typeface="+mj-ea"/>
              </a:rPr>
              <a:t>ポスト２０２５年問題</a:t>
            </a:r>
            <a:endParaRPr kumimoji="1" lang="en-US" altLang="ja-JP" sz="4000" dirty="0">
              <a:latin typeface="+mj-ea"/>
              <a:ea typeface="+mj-ea"/>
            </a:endParaRPr>
          </a:p>
          <a:p>
            <a:pPr algn="ctr"/>
            <a:r>
              <a:rPr lang="ja-JP" altLang="en-US" sz="4000" dirty="0">
                <a:latin typeface="+mj-ea"/>
                <a:ea typeface="+mj-ea"/>
              </a:rPr>
              <a:t>都市部の２０２５年問題を終えてしまった地域からの報告</a:t>
            </a:r>
            <a:endParaRPr kumimoji="1" lang="ja-JP" altLang="en-US" sz="4000" dirty="0">
              <a:latin typeface="+mj-ea"/>
              <a:ea typeface="+mj-ea"/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4067944" y="5157192"/>
            <a:ext cx="480131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dirty="0"/>
              <a:t>滋賀県米原市</a:t>
            </a:r>
            <a:endParaRPr kumimoji="1" lang="en-US" altLang="ja-JP" sz="2400" dirty="0"/>
          </a:p>
          <a:p>
            <a:r>
              <a:rPr kumimoji="1" lang="ja-JP" altLang="en-US" sz="2400" dirty="0"/>
              <a:t>地域包括ケアセンターいぶき</a:t>
            </a:r>
            <a:endParaRPr kumimoji="1" lang="en-US" altLang="ja-JP" sz="2400" dirty="0"/>
          </a:p>
          <a:p>
            <a:r>
              <a:rPr lang="ja-JP" altLang="en-US" sz="2400" dirty="0"/>
              <a:t>センター長（医師）　畑野　秀樹</a:t>
            </a:r>
            <a:endParaRPr lang="en-US" altLang="ja-JP" sz="2400" dirty="0"/>
          </a:p>
          <a:p>
            <a:r>
              <a:rPr kumimoji="1" lang="ja-JP" altLang="en-US" sz="2400" dirty="0">
                <a:solidFill>
                  <a:srgbClr val="FFFF00"/>
                </a:solidFill>
              </a:rPr>
              <a:t>（滋賀県湖北医師会公衆衛生部長）</a:t>
            </a: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3059832" y="4674908"/>
            <a:ext cx="35221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000" dirty="0">
                <a:solidFill>
                  <a:srgbClr val="FFFF00"/>
                </a:solidFill>
              </a:rPr>
              <a:t>２０１６．１１．８　京都府医師会館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305800" cy="636680"/>
          </a:xfrm>
        </p:spPr>
        <p:txBody>
          <a:bodyPr>
            <a:normAutofit fontScale="90000"/>
          </a:bodyPr>
          <a:lstStyle/>
          <a:p>
            <a:r>
              <a:rPr kumimoji="1" lang="ja-JP" altLang="en-US" dirty="0"/>
              <a:t>米原市の人口推移</a:t>
            </a:r>
          </a:p>
        </p:txBody>
      </p:sp>
      <p:pic>
        <p:nvPicPr>
          <p:cNvPr id="3" name="図 2" descr="maibarashi-jink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9552" y="752234"/>
            <a:ext cx="7704856" cy="593242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 descr="siboubasho-jitaku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02759"/>
            <a:ext cx="9143999" cy="6710617"/>
          </a:xfrm>
          <a:prstGeom prst="rect">
            <a:avLst/>
          </a:prstGeom>
        </p:spPr>
      </p:pic>
      <p:sp>
        <p:nvSpPr>
          <p:cNvPr id="3" name="円/楕円 2"/>
          <p:cNvSpPr/>
          <p:nvPr/>
        </p:nvSpPr>
        <p:spPr>
          <a:xfrm>
            <a:off x="6876256" y="2708920"/>
            <a:ext cx="216024" cy="216024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6156176" y="2060848"/>
            <a:ext cx="20762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800" dirty="0">
                <a:solidFill>
                  <a:srgbClr val="FF0000"/>
                </a:solidFill>
                <a:latin typeface="+mj-ea"/>
                <a:ea typeface="+mj-ea"/>
              </a:rPr>
              <a:t>湖北がトップ</a:t>
            </a:r>
            <a:endParaRPr kumimoji="1" lang="ja-JP" altLang="en-US" sz="28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pic>
        <p:nvPicPr>
          <p:cNvPr id="5" name="コンテンツ プレースホルダ 3" descr="shichosonmap[1].g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260648"/>
            <a:ext cx="1746451" cy="2242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テキスト ボックス 1"/>
          <p:cNvSpPr txBox="1"/>
          <p:nvPr/>
        </p:nvSpPr>
        <p:spPr>
          <a:xfrm>
            <a:off x="4033229" y="6444044"/>
            <a:ext cx="10775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/>
              <a:t>平成</a:t>
            </a:r>
            <a:r>
              <a:rPr kumimoji="1" lang="en-US" altLang="ja-JP" dirty="0"/>
              <a:t>(</a:t>
            </a:r>
            <a:r>
              <a:rPr kumimoji="1" lang="ja-JP" altLang="en-US" dirty="0"/>
              <a:t>年）</a:t>
            </a: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179512" y="1556792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％</a:t>
            </a:r>
          </a:p>
        </p:txBody>
      </p:sp>
    </p:spTree>
    <p:extLst>
      <p:ext uri="{BB962C8B-B14F-4D97-AF65-F5344CB8AC3E}">
        <p14:creationId xmlns:p14="http://schemas.microsoft.com/office/powerpoint/2010/main" val="219809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4664"/>
            <a:ext cx="9144000" cy="6043496"/>
          </a:xfrm>
          <a:prstGeom prst="rect">
            <a:avLst/>
          </a:prstGeom>
        </p:spPr>
      </p:pic>
      <p:sp>
        <p:nvSpPr>
          <p:cNvPr id="3" name="吹き出し: 角を丸めた四角形 2"/>
          <p:cNvSpPr/>
          <p:nvPr/>
        </p:nvSpPr>
        <p:spPr>
          <a:xfrm>
            <a:off x="6228184" y="548680"/>
            <a:ext cx="2448272" cy="1584176"/>
          </a:xfrm>
          <a:prstGeom prst="wedgeRoundRectCallout">
            <a:avLst>
              <a:gd name="adj1" fmla="val -47109"/>
              <a:gd name="adj2" fmla="val 98718"/>
              <a:gd name="adj3" fmla="val 16667"/>
            </a:avLst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400" dirty="0">
                <a:solidFill>
                  <a:srgbClr val="FF0000"/>
                </a:solidFill>
              </a:rPr>
              <a:t>米原市 ２４．３％</a:t>
            </a:r>
            <a:endParaRPr kumimoji="1" lang="en-US" altLang="ja-JP" sz="2400" dirty="0">
              <a:solidFill>
                <a:srgbClr val="FF0000"/>
              </a:solidFill>
            </a:endParaRPr>
          </a:p>
          <a:p>
            <a:pPr algn="ctr"/>
            <a:r>
              <a:rPr lang="ja-JP" altLang="en-US" sz="2400" dirty="0">
                <a:solidFill>
                  <a:srgbClr val="FF0000"/>
                </a:solidFill>
              </a:rPr>
              <a:t>全国の市町村で２８位</a:t>
            </a:r>
            <a:endParaRPr kumimoji="1" lang="ja-JP" altLang="en-US" sz="2400" dirty="0">
              <a:solidFill>
                <a:srgbClr val="FF0000"/>
              </a:solidFill>
            </a:endParaRPr>
          </a:p>
        </p:txBody>
      </p:sp>
      <p:sp>
        <p:nvSpPr>
          <p:cNvPr id="4" name="正方形/長方形 3"/>
          <p:cNvSpPr/>
          <p:nvPr/>
        </p:nvSpPr>
        <p:spPr>
          <a:xfrm>
            <a:off x="799964" y="5373216"/>
            <a:ext cx="360040" cy="864096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dirty="0">
                <a:solidFill>
                  <a:srgbClr val="002060"/>
                </a:solidFill>
              </a:rPr>
              <a:t>大津市</a:t>
            </a:r>
            <a:endParaRPr kumimoji="1" lang="ja-JP" altLang="en-US" dirty="0">
              <a:solidFill>
                <a:srgbClr val="002060"/>
              </a:solidFill>
            </a:endParaRPr>
          </a:p>
        </p:txBody>
      </p:sp>
      <p:sp>
        <p:nvSpPr>
          <p:cNvPr id="5" name="正方形/長方形 4"/>
          <p:cNvSpPr/>
          <p:nvPr/>
        </p:nvSpPr>
        <p:spPr>
          <a:xfrm>
            <a:off x="1259632" y="5373216"/>
            <a:ext cx="360040" cy="864096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dirty="0">
                <a:solidFill>
                  <a:srgbClr val="002060"/>
                </a:solidFill>
              </a:rPr>
              <a:t>彦根市</a:t>
            </a:r>
            <a:endParaRPr kumimoji="1" lang="ja-JP" altLang="en-US" dirty="0">
              <a:solidFill>
                <a:srgbClr val="002060"/>
              </a:solidFill>
            </a:endParaRPr>
          </a:p>
        </p:txBody>
      </p:sp>
      <p:sp>
        <p:nvSpPr>
          <p:cNvPr id="6" name="正方形/長方形 5"/>
          <p:cNvSpPr/>
          <p:nvPr/>
        </p:nvSpPr>
        <p:spPr>
          <a:xfrm>
            <a:off x="1675202" y="5373216"/>
            <a:ext cx="360040" cy="864096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dirty="0">
                <a:solidFill>
                  <a:srgbClr val="002060"/>
                </a:solidFill>
              </a:rPr>
              <a:t>長浜市</a:t>
            </a:r>
            <a:endParaRPr kumimoji="1" lang="ja-JP" altLang="en-US" dirty="0">
              <a:solidFill>
                <a:srgbClr val="002060"/>
              </a:solidFill>
            </a:endParaRPr>
          </a:p>
        </p:txBody>
      </p:sp>
      <p:sp>
        <p:nvSpPr>
          <p:cNvPr id="9" name="正方形/長方形 8"/>
          <p:cNvSpPr/>
          <p:nvPr/>
        </p:nvSpPr>
        <p:spPr>
          <a:xfrm>
            <a:off x="2090772" y="5373216"/>
            <a:ext cx="360040" cy="1450614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dirty="0">
                <a:solidFill>
                  <a:srgbClr val="002060"/>
                </a:solidFill>
              </a:rPr>
              <a:t>近江八幡市</a:t>
            </a:r>
            <a:endParaRPr kumimoji="1" lang="ja-JP" altLang="en-US" dirty="0">
              <a:solidFill>
                <a:srgbClr val="002060"/>
              </a:solidFill>
            </a:endParaRPr>
          </a:p>
        </p:txBody>
      </p:sp>
      <p:sp>
        <p:nvSpPr>
          <p:cNvPr id="10" name="正方形/長方形 9"/>
          <p:cNvSpPr/>
          <p:nvPr/>
        </p:nvSpPr>
        <p:spPr>
          <a:xfrm>
            <a:off x="2550440" y="5373216"/>
            <a:ext cx="360040" cy="864096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dirty="0">
                <a:solidFill>
                  <a:srgbClr val="002060"/>
                </a:solidFill>
              </a:rPr>
              <a:t>草津市</a:t>
            </a:r>
            <a:endParaRPr kumimoji="1" lang="ja-JP" altLang="en-US" dirty="0">
              <a:solidFill>
                <a:srgbClr val="002060"/>
              </a:solidFill>
            </a:endParaRPr>
          </a:p>
        </p:txBody>
      </p:sp>
      <p:sp>
        <p:nvSpPr>
          <p:cNvPr id="11" name="正方形/長方形 10"/>
          <p:cNvSpPr/>
          <p:nvPr/>
        </p:nvSpPr>
        <p:spPr>
          <a:xfrm>
            <a:off x="2966010" y="5373216"/>
            <a:ext cx="360040" cy="864096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dirty="0">
                <a:solidFill>
                  <a:srgbClr val="002060"/>
                </a:solidFill>
              </a:rPr>
              <a:t>守山市</a:t>
            </a:r>
            <a:endParaRPr kumimoji="1" lang="ja-JP" altLang="en-US" dirty="0">
              <a:solidFill>
                <a:srgbClr val="002060"/>
              </a:solidFill>
            </a:endParaRPr>
          </a:p>
        </p:txBody>
      </p:sp>
      <p:sp>
        <p:nvSpPr>
          <p:cNvPr id="12" name="正方形/長方形 11"/>
          <p:cNvSpPr/>
          <p:nvPr/>
        </p:nvSpPr>
        <p:spPr>
          <a:xfrm>
            <a:off x="3390523" y="5373216"/>
            <a:ext cx="360040" cy="864096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dirty="0">
                <a:solidFill>
                  <a:srgbClr val="002060"/>
                </a:solidFill>
              </a:rPr>
              <a:t>栗東市</a:t>
            </a:r>
            <a:endParaRPr kumimoji="1" lang="ja-JP" altLang="en-US" dirty="0">
              <a:solidFill>
                <a:srgbClr val="002060"/>
              </a:solidFill>
            </a:endParaRPr>
          </a:p>
        </p:txBody>
      </p:sp>
      <p:sp>
        <p:nvSpPr>
          <p:cNvPr id="13" name="正方形/長方形 12"/>
          <p:cNvSpPr/>
          <p:nvPr/>
        </p:nvSpPr>
        <p:spPr>
          <a:xfrm>
            <a:off x="3815036" y="5373216"/>
            <a:ext cx="360040" cy="864096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dirty="0">
                <a:solidFill>
                  <a:srgbClr val="002060"/>
                </a:solidFill>
              </a:rPr>
              <a:t>甲賀市</a:t>
            </a:r>
            <a:endParaRPr kumimoji="1" lang="ja-JP" altLang="en-US" dirty="0">
              <a:solidFill>
                <a:srgbClr val="002060"/>
              </a:solidFill>
            </a:endParaRPr>
          </a:p>
        </p:txBody>
      </p:sp>
      <p:sp>
        <p:nvSpPr>
          <p:cNvPr id="14" name="正方形/長方形 13"/>
          <p:cNvSpPr/>
          <p:nvPr/>
        </p:nvSpPr>
        <p:spPr>
          <a:xfrm>
            <a:off x="4275481" y="5373216"/>
            <a:ext cx="360040" cy="864096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dirty="0">
                <a:solidFill>
                  <a:srgbClr val="002060"/>
                </a:solidFill>
              </a:rPr>
              <a:t>野洲市</a:t>
            </a:r>
            <a:endParaRPr kumimoji="1" lang="ja-JP" altLang="en-US" dirty="0">
              <a:solidFill>
                <a:srgbClr val="002060"/>
              </a:solidFill>
            </a:endParaRPr>
          </a:p>
        </p:txBody>
      </p:sp>
      <p:sp>
        <p:nvSpPr>
          <p:cNvPr id="15" name="正方形/長方形 14"/>
          <p:cNvSpPr/>
          <p:nvPr/>
        </p:nvSpPr>
        <p:spPr>
          <a:xfrm>
            <a:off x="4730801" y="5373216"/>
            <a:ext cx="360040" cy="864096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dirty="0">
                <a:solidFill>
                  <a:srgbClr val="002060"/>
                </a:solidFill>
              </a:rPr>
              <a:t>湖南市</a:t>
            </a:r>
            <a:endParaRPr kumimoji="1" lang="ja-JP" altLang="en-US" dirty="0">
              <a:solidFill>
                <a:srgbClr val="002060"/>
              </a:solidFill>
            </a:endParaRPr>
          </a:p>
        </p:txBody>
      </p:sp>
      <p:sp>
        <p:nvSpPr>
          <p:cNvPr id="16" name="正方形/長方形 15"/>
          <p:cNvSpPr/>
          <p:nvPr/>
        </p:nvSpPr>
        <p:spPr>
          <a:xfrm>
            <a:off x="5172609" y="5373216"/>
            <a:ext cx="360040" cy="864096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dirty="0">
                <a:solidFill>
                  <a:srgbClr val="002060"/>
                </a:solidFill>
              </a:rPr>
              <a:t>高島市</a:t>
            </a:r>
            <a:endParaRPr kumimoji="1" lang="ja-JP" altLang="en-US" dirty="0">
              <a:solidFill>
                <a:srgbClr val="002060"/>
              </a:solidFill>
            </a:endParaRPr>
          </a:p>
        </p:txBody>
      </p:sp>
      <p:sp>
        <p:nvSpPr>
          <p:cNvPr id="17" name="正方形/長方形 16"/>
          <p:cNvSpPr/>
          <p:nvPr/>
        </p:nvSpPr>
        <p:spPr>
          <a:xfrm>
            <a:off x="5614417" y="5373216"/>
            <a:ext cx="360040" cy="1224136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dirty="0">
                <a:solidFill>
                  <a:srgbClr val="002060"/>
                </a:solidFill>
              </a:rPr>
              <a:t>東近江市</a:t>
            </a:r>
            <a:endParaRPr kumimoji="1" lang="ja-JP" altLang="en-US" dirty="0">
              <a:solidFill>
                <a:srgbClr val="002060"/>
              </a:solidFill>
            </a:endParaRPr>
          </a:p>
        </p:txBody>
      </p:sp>
      <p:sp>
        <p:nvSpPr>
          <p:cNvPr id="18" name="正方形/長方形 17"/>
          <p:cNvSpPr/>
          <p:nvPr/>
        </p:nvSpPr>
        <p:spPr>
          <a:xfrm>
            <a:off x="6029987" y="5393319"/>
            <a:ext cx="360040" cy="864096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dirty="0">
                <a:solidFill>
                  <a:srgbClr val="002060"/>
                </a:solidFill>
              </a:rPr>
              <a:t>米原市</a:t>
            </a:r>
            <a:endParaRPr kumimoji="1" lang="ja-JP" altLang="en-US" dirty="0">
              <a:solidFill>
                <a:srgbClr val="002060"/>
              </a:solidFill>
            </a:endParaRPr>
          </a:p>
        </p:txBody>
      </p:sp>
      <p:sp>
        <p:nvSpPr>
          <p:cNvPr id="19" name="正方形/長方形 18"/>
          <p:cNvSpPr/>
          <p:nvPr/>
        </p:nvSpPr>
        <p:spPr>
          <a:xfrm>
            <a:off x="6444904" y="5387393"/>
            <a:ext cx="360040" cy="864096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dirty="0">
                <a:solidFill>
                  <a:srgbClr val="002060"/>
                </a:solidFill>
              </a:rPr>
              <a:t>日野町</a:t>
            </a:r>
            <a:endParaRPr kumimoji="1" lang="ja-JP" altLang="en-US" dirty="0">
              <a:solidFill>
                <a:srgbClr val="002060"/>
              </a:solidFill>
            </a:endParaRPr>
          </a:p>
        </p:txBody>
      </p:sp>
      <p:sp>
        <p:nvSpPr>
          <p:cNvPr id="21" name="正方形/長方形 20"/>
          <p:cNvSpPr/>
          <p:nvPr/>
        </p:nvSpPr>
        <p:spPr>
          <a:xfrm>
            <a:off x="6879013" y="5373216"/>
            <a:ext cx="360040" cy="864096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dirty="0">
                <a:solidFill>
                  <a:srgbClr val="002060"/>
                </a:solidFill>
              </a:rPr>
              <a:t>竜王町</a:t>
            </a:r>
            <a:endParaRPr kumimoji="1" lang="ja-JP" altLang="en-US" dirty="0">
              <a:solidFill>
                <a:srgbClr val="002060"/>
              </a:solidFill>
            </a:endParaRPr>
          </a:p>
        </p:txBody>
      </p:sp>
      <p:sp>
        <p:nvSpPr>
          <p:cNvPr id="22" name="正方形/長方形 21"/>
          <p:cNvSpPr/>
          <p:nvPr/>
        </p:nvSpPr>
        <p:spPr>
          <a:xfrm>
            <a:off x="7298095" y="5353222"/>
            <a:ext cx="360040" cy="864096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dirty="0">
                <a:solidFill>
                  <a:srgbClr val="002060"/>
                </a:solidFill>
              </a:rPr>
              <a:t>愛奏町</a:t>
            </a:r>
            <a:endParaRPr kumimoji="1" lang="ja-JP" altLang="en-US" dirty="0">
              <a:solidFill>
                <a:srgbClr val="002060"/>
              </a:solidFill>
            </a:endParaRPr>
          </a:p>
        </p:txBody>
      </p:sp>
      <p:sp>
        <p:nvSpPr>
          <p:cNvPr id="23" name="正方形/長方形 22"/>
          <p:cNvSpPr/>
          <p:nvPr/>
        </p:nvSpPr>
        <p:spPr>
          <a:xfrm>
            <a:off x="7723994" y="5353222"/>
            <a:ext cx="360040" cy="864096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dirty="0">
                <a:solidFill>
                  <a:srgbClr val="002060"/>
                </a:solidFill>
              </a:rPr>
              <a:t>豊郷町</a:t>
            </a:r>
            <a:endParaRPr kumimoji="1" lang="ja-JP" altLang="en-US" dirty="0">
              <a:solidFill>
                <a:srgbClr val="002060"/>
              </a:solidFill>
            </a:endParaRPr>
          </a:p>
        </p:txBody>
      </p:sp>
      <p:sp>
        <p:nvSpPr>
          <p:cNvPr id="24" name="正方形/長方形 23"/>
          <p:cNvSpPr/>
          <p:nvPr/>
        </p:nvSpPr>
        <p:spPr>
          <a:xfrm>
            <a:off x="8128582" y="5373216"/>
            <a:ext cx="360040" cy="864096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dirty="0">
                <a:solidFill>
                  <a:srgbClr val="002060"/>
                </a:solidFill>
              </a:rPr>
              <a:t>甲良町</a:t>
            </a:r>
            <a:endParaRPr kumimoji="1" lang="ja-JP" altLang="en-US" dirty="0">
              <a:solidFill>
                <a:srgbClr val="002060"/>
              </a:solidFill>
            </a:endParaRPr>
          </a:p>
        </p:txBody>
      </p:sp>
      <p:sp>
        <p:nvSpPr>
          <p:cNvPr id="25" name="正方形/長方形 24"/>
          <p:cNvSpPr/>
          <p:nvPr/>
        </p:nvSpPr>
        <p:spPr>
          <a:xfrm>
            <a:off x="8570390" y="5353222"/>
            <a:ext cx="360040" cy="864096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dirty="0">
                <a:solidFill>
                  <a:srgbClr val="002060"/>
                </a:solidFill>
              </a:rPr>
              <a:t>多賀町</a:t>
            </a:r>
            <a:endParaRPr kumimoji="1" lang="ja-JP" altLang="en-US" dirty="0">
              <a:solidFill>
                <a:srgbClr val="002060"/>
              </a:solidFill>
            </a:endParaRPr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5652120" y="6488668"/>
            <a:ext cx="33121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/>
              <a:t>厚生労働省資料（２０１６．７発表）</a:t>
            </a:r>
            <a:endParaRPr kumimoji="1" lang="ja-JP" altLang="en-US" dirty="0"/>
          </a:p>
        </p:txBody>
      </p:sp>
      <p:pic>
        <p:nvPicPr>
          <p:cNvPr id="27" name="コンテンツ プレースホルダ 3" descr="shichosonmap[1].g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03648" y="260648"/>
            <a:ext cx="1802535" cy="2314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" name="テキスト ボックス 28"/>
          <p:cNvSpPr txBox="1"/>
          <p:nvPr/>
        </p:nvSpPr>
        <p:spPr>
          <a:xfrm>
            <a:off x="4644008" y="1268760"/>
            <a:ext cx="10801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 dirty="0"/>
              <a:t>２０１５年</a:t>
            </a:r>
          </a:p>
        </p:txBody>
      </p:sp>
      <p:sp>
        <p:nvSpPr>
          <p:cNvPr id="30" name="円/楕円 29"/>
          <p:cNvSpPr/>
          <p:nvPr/>
        </p:nvSpPr>
        <p:spPr>
          <a:xfrm>
            <a:off x="5940152" y="1988840"/>
            <a:ext cx="360040" cy="360040"/>
          </a:xfrm>
          <a:prstGeom prst="ellipse">
            <a:avLst/>
          </a:prstGeom>
          <a:solidFill>
            <a:srgbClr val="FFC000">
              <a:alpha val="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1357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949280"/>
          </a:xfrm>
          <a:prstGeom prst="rect">
            <a:avLst/>
          </a:prstGeom>
        </p:spPr>
      </p:pic>
      <p:sp>
        <p:nvSpPr>
          <p:cNvPr id="3" name="正方形/長方形 2"/>
          <p:cNvSpPr/>
          <p:nvPr/>
        </p:nvSpPr>
        <p:spPr>
          <a:xfrm>
            <a:off x="251520" y="5157192"/>
            <a:ext cx="216024" cy="1296144"/>
          </a:xfrm>
          <a:prstGeom prst="rect">
            <a:avLst/>
          </a:prstGeom>
          <a:solidFill>
            <a:srgbClr val="FFFF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>
                <a:solidFill>
                  <a:srgbClr val="002060"/>
                </a:solidFill>
              </a:rPr>
              <a:t>神津島村</a:t>
            </a:r>
          </a:p>
        </p:txBody>
      </p:sp>
      <p:sp>
        <p:nvSpPr>
          <p:cNvPr id="4" name="正方形/長方形 3"/>
          <p:cNvSpPr/>
          <p:nvPr/>
        </p:nvSpPr>
        <p:spPr>
          <a:xfrm>
            <a:off x="486562" y="5157481"/>
            <a:ext cx="323528" cy="1079831"/>
          </a:xfrm>
          <a:prstGeom prst="rect">
            <a:avLst/>
          </a:prstGeom>
          <a:solidFill>
            <a:srgbClr val="FFFF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dirty="0">
                <a:solidFill>
                  <a:srgbClr val="002060"/>
                </a:solidFill>
              </a:rPr>
              <a:t>与論</a:t>
            </a:r>
            <a:r>
              <a:rPr kumimoji="1" lang="ja-JP" altLang="en-US" dirty="0">
                <a:solidFill>
                  <a:srgbClr val="002060"/>
                </a:solidFill>
              </a:rPr>
              <a:t>村</a:t>
            </a:r>
          </a:p>
        </p:txBody>
      </p:sp>
      <p:sp>
        <p:nvSpPr>
          <p:cNvPr id="5" name="正方形/長方形 4"/>
          <p:cNvSpPr/>
          <p:nvPr/>
        </p:nvSpPr>
        <p:spPr>
          <a:xfrm>
            <a:off x="810090" y="5157481"/>
            <a:ext cx="161510" cy="1079831"/>
          </a:xfrm>
          <a:prstGeom prst="rect">
            <a:avLst/>
          </a:prstGeom>
          <a:solidFill>
            <a:srgbClr val="FFFF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>
                <a:solidFill>
                  <a:srgbClr val="002060"/>
                </a:solidFill>
              </a:rPr>
              <a:t>曽禰村</a:t>
            </a:r>
          </a:p>
        </p:txBody>
      </p:sp>
      <p:sp>
        <p:nvSpPr>
          <p:cNvPr id="6" name="正方形/長方形 5"/>
          <p:cNvSpPr/>
          <p:nvPr/>
        </p:nvSpPr>
        <p:spPr>
          <a:xfrm>
            <a:off x="971600" y="5157480"/>
            <a:ext cx="297033" cy="1079831"/>
          </a:xfrm>
          <a:prstGeom prst="rect">
            <a:avLst/>
          </a:prstGeom>
          <a:solidFill>
            <a:srgbClr val="FFFF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dirty="0">
                <a:solidFill>
                  <a:srgbClr val="002060"/>
                </a:solidFill>
              </a:rPr>
              <a:t>白川</a:t>
            </a:r>
            <a:r>
              <a:rPr kumimoji="1" lang="ja-JP" altLang="en-US" dirty="0">
                <a:solidFill>
                  <a:srgbClr val="002060"/>
                </a:solidFill>
              </a:rPr>
              <a:t>村</a:t>
            </a:r>
          </a:p>
        </p:txBody>
      </p:sp>
      <p:sp>
        <p:nvSpPr>
          <p:cNvPr id="7" name="正方形/長方形 6"/>
          <p:cNvSpPr/>
          <p:nvPr/>
        </p:nvSpPr>
        <p:spPr>
          <a:xfrm>
            <a:off x="1268633" y="5157480"/>
            <a:ext cx="216024" cy="1296144"/>
          </a:xfrm>
          <a:prstGeom prst="rect">
            <a:avLst/>
          </a:prstGeom>
          <a:solidFill>
            <a:srgbClr val="FFFF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dirty="0">
                <a:solidFill>
                  <a:srgbClr val="002060"/>
                </a:solidFill>
              </a:rPr>
              <a:t>粟島浦</a:t>
            </a:r>
            <a:r>
              <a:rPr kumimoji="1" lang="ja-JP" altLang="en-US" dirty="0">
                <a:solidFill>
                  <a:srgbClr val="002060"/>
                </a:solidFill>
              </a:rPr>
              <a:t>村</a:t>
            </a:r>
          </a:p>
        </p:txBody>
      </p:sp>
      <p:sp>
        <p:nvSpPr>
          <p:cNvPr id="8" name="正方形/長方形 7"/>
          <p:cNvSpPr/>
          <p:nvPr/>
        </p:nvSpPr>
        <p:spPr>
          <a:xfrm>
            <a:off x="1457654" y="5157480"/>
            <a:ext cx="269522" cy="1079831"/>
          </a:xfrm>
          <a:prstGeom prst="rect">
            <a:avLst/>
          </a:prstGeom>
          <a:solidFill>
            <a:srgbClr val="FFFF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dirty="0">
                <a:solidFill>
                  <a:srgbClr val="002060"/>
                </a:solidFill>
              </a:rPr>
              <a:t>笠置</a:t>
            </a:r>
            <a:r>
              <a:rPr kumimoji="1" lang="ja-JP" altLang="en-US" dirty="0">
                <a:solidFill>
                  <a:srgbClr val="002060"/>
                </a:solidFill>
              </a:rPr>
              <a:t>村</a:t>
            </a:r>
          </a:p>
        </p:txBody>
      </p:sp>
      <p:sp>
        <p:nvSpPr>
          <p:cNvPr id="9" name="正方形/長方形 8"/>
          <p:cNvSpPr/>
          <p:nvPr/>
        </p:nvSpPr>
        <p:spPr>
          <a:xfrm>
            <a:off x="4717540" y="5138049"/>
            <a:ext cx="216024" cy="1296144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dirty="0">
                <a:solidFill>
                  <a:srgbClr val="002060"/>
                </a:solidFill>
              </a:rPr>
              <a:t>豊岡市</a:t>
            </a:r>
            <a:endParaRPr kumimoji="1" lang="ja-JP" altLang="en-US" dirty="0">
              <a:solidFill>
                <a:srgbClr val="002060"/>
              </a:solidFill>
            </a:endParaRPr>
          </a:p>
        </p:txBody>
      </p:sp>
      <p:sp>
        <p:nvSpPr>
          <p:cNvPr id="10" name="正方形/長方形 9"/>
          <p:cNvSpPr/>
          <p:nvPr/>
        </p:nvSpPr>
        <p:spPr>
          <a:xfrm>
            <a:off x="6251333" y="5081778"/>
            <a:ext cx="216024" cy="1296144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dirty="0">
                <a:solidFill>
                  <a:srgbClr val="FF0000"/>
                </a:solidFill>
              </a:rPr>
              <a:t>米原市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sp>
        <p:nvSpPr>
          <p:cNvPr id="11" name="正方形/長方形 10"/>
          <p:cNvSpPr/>
          <p:nvPr/>
        </p:nvSpPr>
        <p:spPr>
          <a:xfrm>
            <a:off x="7589654" y="5067711"/>
            <a:ext cx="216024" cy="1296144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dirty="0">
                <a:solidFill>
                  <a:srgbClr val="002060"/>
                </a:solidFill>
              </a:rPr>
              <a:t>牧之原市</a:t>
            </a:r>
            <a:endParaRPr kumimoji="1" lang="ja-JP" altLang="en-US" dirty="0">
              <a:solidFill>
                <a:srgbClr val="002060"/>
              </a:solidFill>
            </a:endParaRPr>
          </a:p>
        </p:txBody>
      </p:sp>
      <p:sp>
        <p:nvSpPr>
          <p:cNvPr id="12" name="正方形/長方形 11"/>
          <p:cNvSpPr/>
          <p:nvPr/>
        </p:nvSpPr>
        <p:spPr>
          <a:xfrm>
            <a:off x="8058435" y="5067711"/>
            <a:ext cx="216024" cy="1296144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dirty="0">
                <a:solidFill>
                  <a:srgbClr val="002060"/>
                </a:solidFill>
                <a:highlight>
                  <a:srgbClr val="FFFF00"/>
                </a:highlight>
              </a:rPr>
              <a:t>横</a:t>
            </a:r>
            <a:r>
              <a:rPr lang="ja-JP" altLang="en-US" dirty="0">
                <a:solidFill>
                  <a:srgbClr val="002060"/>
                </a:solidFill>
              </a:rPr>
              <a:t>須賀市</a:t>
            </a:r>
            <a:endParaRPr kumimoji="1" lang="ja-JP" altLang="en-US" dirty="0">
              <a:solidFill>
                <a:srgbClr val="002060"/>
              </a:solidFill>
            </a:endParaRPr>
          </a:p>
        </p:txBody>
      </p:sp>
      <p:sp>
        <p:nvSpPr>
          <p:cNvPr id="13" name="正方形/長方形 12"/>
          <p:cNvSpPr/>
          <p:nvPr/>
        </p:nvSpPr>
        <p:spPr>
          <a:xfrm>
            <a:off x="2699792" y="404664"/>
            <a:ext cx="3096344" cy="13681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800" dirty="0">
                <a:solidFill>
                  <a:srgbClr val="002060"/>
                </a:solidFill>
              </a:rPr>
              <a:t>自宅死の割合</a:t>
            </a:r>
            <a:endParaRPr kumimoji="1" lang="en-US" altLang="ja-JP" sz="2800" dirty="0">
              <a:solidFill>
                <a:srgbClr val="002060"/>
              </a:solidFill>
            </a:endParaRPr>
          </a:p>
          <a:p>
            <a:pPr algn="ctr"/>
            <a:r>
              <a:rPr lang="ja-JP" altLang="en-US" sz="2800" dirty="0">
                <a:solidFill>
                  <a:srgbClr val="002060"/>
                </a:solidFill>
              </a:rPr>
              <a:t>全国市町村　上位</a:t>
            </a:r>
            <a:endParaRPr kumimoji="1" lang="ja-JP" altLang="en-US" sz="2800" dirty="0">
              <a:solidFill>
                <a:srgbClr val="002060"/>
              </a:solidFill>
            </a:endParaRPr>
          </a:p>
        </p:txBody>
      </p:sp>
      <p:sp>
        <p:nvSpPr>
          <p:cNvPr id="14" name="円/楕円 13"/>
          <p:cNvSpPr/>
          <p:nvPr/>
        </p:nvSpPr>
        <p:spPr>
          <a:xfrm>
            <a:off x="6228184" y="3284984"/>
            <a:ext cx="360040" cy="360040"/>
          </a:xfrm>
          <a:prstGeom prst="ellipse">
            <a:avLst/>
          </a:prstGeom>
          <a:solidFill>
            <a:srgbClr val="FFC000">
              <a:alpha val="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solidFill>
                <a:srgbClr val="FFC000"/>
              </a:solidFill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3707904" y="1700808"/>
            <a:ext cx="16273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/>
              <a:t>１７００の自治体</a:t>
            </a:r>
          </a:p>
        </p:txBody>
      </p:sp>
    </p:spTree>
    <p:extLst>
      <p:ext uri="{BB962C8B-B14F-4D97-AF65-F5344CB8AC3E}">
        <p14:creationId xmlns:p14="http://schemas.microsoft.com/office/powerpoint/2010/main" val="2800635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 descr="siboubash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73451"/>
            <a:ext cx="9122670" cy="6495909"/>
          </a:xfrm>
          <a:prstGeom prst="rect">
            <a:avLst/>
          </a:prstGeom>
        </p:spPr>
      </p:pic>
      <p:sp>
        <p:nvSpPr>
          <p:cNvPr id="3" name="円/楕円 2"/>
          <p:cNvSpPr/>
          <p:nvPr/>
        </p:nvSpPr>
        <p:spPr>
          <a:xfrm>
            <a:off x="7020272" y="2132856"/>
            <a:ext cx="216024" cy="216024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正方形/長方形 3"/>
          <p:cNvSpPr/>
          <p:nvPr/>
        </p:nvSpPr>
        <p:spPr>
          <a:xfrm>
            <a:off x="6444208" y="1628800"/>
            <a:ext cx="207620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2800" dirty="0">
                <a:solidFill>
                  <a:srgbClr val="FF0000"/>
                </a:solidFill>
                <a:latin typeface="+mj-ea"/>
                <a:ea typeface="+mj-ea"/>
              </a:rPr>
              <a:t>湖北がトップ</a:t>
            </a:r>
          </a:p>
        </p:txBody>
      </p:sp>
      <p:sp>
        <p:nvSpPr>
          <p:cNvPr id="2" name="四角形: 角を丸くする 1"/>
          <p:cNvSpPr/>
          <p:nvPr/>
        </p:nvSpPr>
        <p:spPr>
          <a:xfrm>
            <a:off x="1475656" y="1916832"/>
            <a:ext cx="3816424" cy="1008112"/>
          </a:xfrm>
          <a:prstGeom prst="round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2400" dirty="0">
                <a:solidFill>
                  <a:srgbClr val="C00000"/>
                </a:solidFill>
                <a:latin typeface="+mj-ea"/>
              </a:rPr>
              <a:t>住み慣れた場所が施設で</a:t>
            </a:r>
            <a:endParaRPr lang="en-US" altLang="ja-JP" sz="2400" dirty="0">
              <a:solidFill>
                <a:srgbClr val="C00000"/>
              </a:solidFill>
              <a:latin typeface="+mj-ea"/>
            </a:endParaRPr>
          </a:p>
          <a:p>
            <a:r>
              <a:rPr lang="ja-JP" altLang="en-US" sz="2400" dirty="0">
                <a:solidFill>
                  <a:srgbClr val="C00000"/>
                </a:solidFill>
                <a:latin typeface="+mj-ea"/>
              </a:rPr>
              <a:t>あるのならば「よし」</a:t>
            </a:r>
          </a:p>
        </p:txBody>
      </p:sp>
      <p:sp>
        <p:nvSpPr>
          <p:cNvPr id="7" name="円/楕円 6"/>
          <p:cNvSpPr/>
          <p:nvPr/>
        </p:nvSpPr>
        <p:spPr>
          <a:xfrm>
            <a:off x="6876256" y="3645024"/>
            <a:ext cx="432048" cy="432048"/>
          </a:xfrm>
          <a:prstGeom prst="ellipse">
            <a:avLst/>
          </a:prstGeom>
          <a:solidFill>
            <a:srgbClr val="FFC000">
              <a:alpha val="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309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shiboubetu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0"/>
            <a:ext cx="8964488" cy="7005861"/>
          </a:xfrm>
          <a:prstGeom prst="rect">
            <a:avLst/>
          </a:prstGeom>
        </p:spPr>
      </p:pic>
      <p:sp>
        <p:nvSpPr>
          <p:cNvPr id="3" name="テキスト ボックス 2"/>
          <p:cNvSpPr txBox="1"/>
          <p:nvPr/>
        </p:nvSpPr>
        <p:spPr>
          <a:xfrm>
            <a:off x="4651888" y="2252566"/>
            <a:ext cx="254268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3200" dirty="0">
                <a:solidFill>
                  <a:srgbClr val="FF0000"/>
                </a:solidFill>
                <a:latin typeface="+mj-ea"/>
                <a:ea typeface="+mj-ea"/>
              </a:rPr>
              <a:t>看取りの文化</a:t>
            </a:r>
            <a:endParaRPr kumimoji="1" lang="ja-JP" altLang="en-US" sz="32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4" name="円/楕円 2"/>
          <p:cNvSpPr/>
          <p:nvPr/>
        </p:nvSpPr>
        <p:spPr>
          <a:xfrm>
            <a:off x="7092280" y="2836096"/>
            <a:ext cx="216024" cy="216024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四角形: 角を丸くする 4"/>
          <p:cNvSpPr/>
          <p:nvPr/>
        </p:nvSpPr>
        <p:spPr>
          <a:xfrm>
            <a:off x="1907704" y="1124744"/>
            <a:ext cx="5400600" cy="918338"/>
          </a:xfrm>
          <a:prstGeom prst="round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200" dirty="0">
                <a:solidFill>
                  <a:srgbClr val="C00000"/>
                </a:solidFill>
                <a:latin typeface="+mj-ea"/>
              </a:rPr>
              <a:t>自宅＋老人ホーム</a:t>
            </a:r>
          </a:p>
        </p:txBody>
      </p:sp>
      <p:sp>
        <p:nvSpPr>
          <p:cNvPr id="6" name="円/楕円 5"/>
          <p:cNvSpPr/>
          <p:nvPr/>
        </p:nvSpPr>
        <p:spPr>
          <a:xfrm>
            <a:off x="6948264" y="3933056"/>
            <a:ext cx="432048" cy="432048"/>
          </a:xfrm>
          <a:prstGeom prst="ellipse">
            <a:avLst/>
          </a:prstGeom>
          <a:solidFill>
            <a:srgbClr val="FFC000">
              <a:alpha val="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5966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米原市における取り組みの報告と将来ビジョン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ja-JP" altLang="en-US" dirty="0"/>
              <a:t>①滋賀県、米原市における高齢化の現状</a:t>
            </a:r>
            <a:endParaRPr kumimoji="1" lang="en-US" altLang="ja-JP" dirty="0"/>
          </a:p>
          <a:p>
            <a:r>
              <a:rPr lang="ja-JP" altLang="en-US" sz="3200" dirty="0">
                <a:solidFill>
                  <a:srgbClr val="FF0000"/>
                </a:solidFill>
              </a:rPr>
              <a:t>②米原市における医療の現状</a:t>
            </a:r>
            <a:endParaRPr lang="en-US" altLang="ja-JP" sz="3200" dirty="0">
              <a:solidFill>
                <a:srgbClr val="FF0000"/>
              </a:solidFill>
            </a:endParaRPr>
          </a:p>
          <a:p>
            <a:r>
              <a:rPr kumimoji="1" lang="ja-JP" altLang="en-US" dirty="0"/>
              <a:t>③米原市における介護の現状</a:t>
            </a:r>
            <a:endParaRPr kumimoji="1" lang="en-US" altLang="ja-JP" dirty="0"/>
          </a:p>
          <a:p>
            <a:r>
              <a:rPr lang="ja-JP" altLang="en-US" dirty="0"/>
              <a:t>④現在から将来にわたる課題</a:t>
            </a:r>
            <a:endParaRPr lang="en-US" altLang="ja-JP" dirty="0"/>
          </a:p>
          <a:p>
            <a:r>
              <a:rPr kumimoji="1" lang="ja-JP" altLang="en-US" dirty="0"/>
              <a:t>⑤ケアセンターいぶきの取り組み</a:t>
            </a:r>
            <a:endParaRPr kumimoji="1" lang="en-US" altLang="ja-JP" dirty="0"/>
          </a:p>
          <a:p>
            <a:r>
              <a:rPr lang="ja-JP" altLang="en-US" dirty="0"/>
              <a:t>⑥滋賀県 湖北圏域での取り組み</a:t>
            </a:r>
            <a:endParaRPr lang="en-US" altLang="ja-JP" dirty="0"/>
          </a:p>
          <a:p>
            <a:r>
              <a:rPr kumimoji="1" lang="ja-JP" altLang="en-US" dirty="0"/>
              <a:t>⑦目覚めたシニアの活躍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780696"/>
          </a:xfrm>
        </p:spPr>
        <p:txBody>
          <a:bodyPr>
            <a:normAutofit fontScale="90000"/>
          </a:bodyPr>
          <a:lstStyle/>
          <a:p>
            <a:r>
              <a:rPr kumimoji="1" lang="ja-JP" altLang="en-US" dirty="0"/>
              <a:t>米原市</a:t>
            </a:r>
            <a:r>
              <a:rPr lang="ja-JP" altLang="en-US" dirty="0"/>
              <a:t>の</a:t>
            </a:r>
            <a:r>
              <a:rPr kumimoji="1" lang="ja-JP" altLang="en-US" dirty="0"/>
              <a:t>医療の現状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57200" y="1935480"/>
            <a:ext cx="8363272" cy="4661872"/>
          </a:xfrm>
        </p:spPr>
        <p:txBody>
          <a:bodyPr>
            <a:normAutofit/>
          </a:bodyPr>
          <a:lstStyle/>
          <a:p>
            <a:r>
              <a:rPr kumimoji="1" lang="ja-JP" altLang="en-US" dirty="0"/>
              <a:t>①市内には診療所のみ、１６ヵ所</a:t>
            </a:r>
            <a:endParaRPr kumimoji="1" lang="en-US" altLang="ja-JP" dirty="0"/>
          </a:p>
          <a:p>
            <a:r>
              <a:rPr lang="ja-JP" altLang="en-US" dirty="0"/>
              <a:t>②内科系、整形外科系がほとんどで</a:t>
            </a:r>
            <a:br>
              <a:rPr lang="en-US" altLang="ja-JP" dirty="0"/>
            </a:br>
            <a:r>
              <a:rPr lang="ja-JP" altLang="en-US" dirty="0"/>
              <a:t>　小児科、耳鼻科、眼科、皮膚科などはない</a:t>
            </a:r>
            <a:endParaRPr lang="en-US" altLang="ja-JP" dirty="0"/>
          </a:p>
          <a:p>
            <a:r>
              <a:rPr lang="ja-JP" altLang="en-US" dirty="0"/>
              <a:t>③</a:t>
            </a:r>
            <a:r>
              <a:rPr kumimoji="1" lang="ja-JP" altLang="en-US" dirty="0">
                <a:solidFill>
                  <a:srgbClr val="FF0000"/>
                </a:solidFill>
              </a:rPr>
              <a:t>病院がない</a:t>
            </a:r>
            <a:r>
              <a:rPr kumimoji="1" lang="ja-JP" altLang="en-US" dirty="0"/>
              <a:t>、入院ベッドがない</a:t>
            </a:r>
            <a:endParaRPr kumimoji="1" lang="en-US" altLang="ja-JP" dirty="0"/>
          </a:p>
          <a:p>
            <a:r>
              <a:rPr lang="ja-JP" altLang="en-US" dirty="0"/>
              <a:t>④</a:t>
            </a:r>
            <a:r>
              <a:rPr kumimoji="1" lang="ja-JP" altLang="en-US" dirty="0"/>
              <a:t>長浜市や彦根市に近い・・・</a:t>
            </a:r>
            <a:r>
              <a:rPr lang="ja-JP" altLang="en-US" dirty="0"/>
              <a:t>１０～３０分</a:t>
            </a:r>
            <a:r>
              <a:rPr kumimoji="1" lang="ja-JP" altLang="en-US" dirty="0"/>
              <a:t>動けば５００床クラスの病院に行ける</a:t>
            </a:r>
            <a:endParaRPr kumimoji="1" lang="en-US" altLang="ja-JP" dirty="0"/>
          </a:p>
          <a:p>
            <a:r>
              <a:rPr lang="ja-JP" altLang="en-US" dirty="0"/>
              <a:t>⑤在宅療養支援診療所、４ヵ所（２４時間対応）</a:t>
            </a:r>
            <a:endParaRPr lang="en-US" altLang="ja-JP" dirty="0"/>
          </a:p>
          <a:p>
            <a:r>
              <a:rPr kumimoji="1" lang="ja-JP" altLang="en-US" dirty="0"/>
              <a:t>⑥開業医の高齢化</a:t>
            </a:r>
            <a:endParaRPr kumimoji="1" lang="en-US" altLang="ja-JP" dirty="0"/>
          </a:p>
          <a:p>
            <a:r>
              <a:rPr lang="ja-JP" altLang="en-US" dirty="0"/>
              <a:t>⑦医師複数体制</a:t>
            </a:r>
            <a:endParaRPr kumimoji="1" lang="en-US" altLang="ja-JP" dirty="0"/>
          </a:p>
        </p:txBody>
      </p:sp>
      <p:pic>
        <p:nvPicPr>
          <p:cNvPr id="4" name="図 1" descr="WEBmap_NEW2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36296" y="116632"/>
            <a:ext cx="1746842" cy="29249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025786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米原市における取り組みの報告と将来ビジョン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ja-JP" altLang="en-US" dirty="0"/>
              <a:t>①滋賀県、米原市における高齢化の現状</a:t>
            </a:r>
            <a:endParaRPr kumimoji="1" lang="en-US" altLang="ja-JP" dirty="0"/>
          </a:p>
          <a:p>
            <a:r>
              <a:rPr lang="ja-JP" altLang="en-US" dirty="0"/>
              <a:t>②米原市における医療の現状</a:t>
            </a:r>
            <a:endParaRPr lang="en-US" altLang="ja-JP" dirty="0"/>
          </a:p>
          <a:p>
            <a:r>
              <a:rPr kumimoji="1" lang="ja-JP" altLang="en-US" sz="3200" dirty="0">
                <a:solidFill>
                  <a:srgbClr val="FF0000"/>
                </a:solidFill>
              </a:rPr>
              <a:t>③米原市における介護の現状</a:t>
            </a:r>
            <a:endParaRPr kumimoji="1" lang="en-US" altLang="ja-JP" sz="3200" dirty="0">
              <a:solidFill>
                <a:srgbClr val="FF0000"/>
              </a:solidFill>
            </a:endParaRPr>
          </a:p>
          <a:p>
            <a:r>
              <a:rPr lang="ja-JP" altLang="en-US" dirty="0"/>
              <a:t>④現在から将来にわたる課題</a:t>
            </a:r>
            <a:endParaRPr lang="en-US" altLang="ja-JP" dirty="0"/>
          </a:p>
          <a:p>
            <a:r>
              <a:rPr kumimoji="1" lang="ja-JP" altLang="en-US" dirty="0"/>
              <a:t>⑤ケアセンターいぶきの取り組み</a:t>
            </a:r>
            <a:endParaRPr kumimoji="1" lang="en-US" altLang="ja-JP" dirty="0"/>
          </a:p>
          <a:p>
            <a:r>
              <a:rPr lang="ja-JP" altLang="en-US" dirty="0"/>
              <a:t>⑥滋賀県 湖北圏域での取り組み</a:t>
            </a:r>
            <a:endParaRPr lang="en-US" altLang="ja-JP" dirty="0"/>
          </a:p>
          <a:p>
            <a:r>
              <a:rPr kumimoji="1" lang="ja-JP" altLang="en-US" dirty="0"/>
              <a:t>⑦目覚めたシニアの活躍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780696"/>
          </a:xfrm>
        </p:spPr>
        <p:txBody>
          <a:bodyPr>
            <a:normAutofit fontScale="90000"/>
          </a:bodyPr>
          <a:lstStyle/>
          <a:p>
            <a:r>
              <a:rPr kumimoji="1" lang="ja-JP" altLang="en-US" dirty="0"/>
              <a:t>米原市</a:t>
            </a:r>
            <a:r>
              <a:rPr lang="ja-JP" altLang="en-US" dirty="0"/>
              <a:t>の介護</a:t>
            </a:r>
            <a:r>
              <a:rPr kumimoji="1" lang="ja-JP" altLang="en-US" dirty="0"/>
              <a:t>の現状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57200" y="1935480"/>
            <a:ext cx="8363272" cy="4661872"/>
          </a:xfrm>
        </p:spPr>
        <p:txBody>
          <a:bodyPr>
            <a:normAutofit/>
          </a:bodyPr>
          <a:lstStyle/>
          <a:p>
            <a:r>
              <a:rPr kumimoji="1" lang="ja-JP" altLang="en-US" dirty="0"/>
              <a:t>①特老　２ヵ所</a:t>
            </a:r>
            <a:endParaRPr kumimoji="1" lang="en-US" altLang="ja-JP" dirty="0"/>
          </a:p>
          <a:p>
            <a:r>
              <a:rPr lang="ja-JP" altLang="en-US" dirty="0"/>
              <a:t>②老健　２ヵ所</a:t>
            </a:r>
            <a:endParaRPr lang="en-US" altLang="ja-JP" dirty="0"/>
          </a:p>
          <a:p>
            <a:r>
              <a:rPr kumimoji="1" lang="ja-JP" altLang="en-US" dirty="0"/>
              <a:t>③デイサービス事業所　２６ヵ所・・・競争</a:t>
            </a:r>
            <a:endParaRPr lang="en-US" altLang="ja-JP" dirty="0"/>
          </a:p>
          <a:p>
            <a:r>
              <a:rPr kumimoji="1" lang="ja-JP" altLang="en-US" dirty="0"/>
              <a:t>④認知症対応型グループホーム　３ヵ所</a:t>
            </a:r>
            <a:endParaRPr kumimoji="1" lang="en-US" altLang="ja-JP" dirty="0"/>
          </a:p>
          <a:p>
            <a:r>
              <a:rPr lang="ja-JP" altLang="en-US" dirty="0"/>
              <a:t>⑤高齢者専用住宅　１ヵ所</a:t>
            </a:r>
            <a:endParaRPr lang="en-US" altLang="ja-JP" dirty="0"/>
          </a:p>
          <a:p>
            <a:r>
              <a:rPr kumimoji="1" lang="ja-JP" altLang="en-US" dirty="0">
                <a:solidFill>
                  <a:srgbClr val="FF0000"/>
                </a:solidFill>
              </a:rPr>
              <a:t>⑥相対的に要介護高齢者が</a:t>
            </a:r>
            <a:br>
              <a:rPr kumimoji="1" lang="en-US" altLang="ja-JP" dirty="0">
                <a:solidFill>
                  <a:srgbClr val="FF0000"/>
                </a:solidFill>
              </a:rPr>
            </a:br>
            <a:r>
              <a:rPr kumimoji="1" lang="ja-JP" altLang="en-US" dirty="0">
                <a:solidFill>
                  <a:srgbClr val="FF0000"/>
                </a:solidFill>
              </a:rPr>
              <a:t>減り</a:t>
            </a:r>
            <a:r>
              <a:rPr lang="ja-JP" altLang="en-US" dirty="0">
                <a:solidFill>
                  <a:srgbClr val="FF0000"/>
                </a:solidFill>
              </a:rPr>
              <a:t>、</a:t>
            </a:r>
            <a:r>
              <a:rPr kumimoji="1" lang="ja-JP" altLang="en-US" dirty="0">
                <a:solidFill>
                  <a:srgbClr val="FF0000"/>
                </a:solidFill>
              </a:rPr>
              <a:t>取り合いの状態</a:t>
            </a:r>
            <a:endParaRPr kumimoji="1" lang="en-US" altLang="ja-JP" dirty="0">
              <a:solidFill>
                <a:srgbClr val="FF0000"/>
              </a:solidFill>
            </a:endParaRPr>
          </a:p>
        </p:txBody>
      </p:sp>
      <p:pic>
        <p:nvPicPr>
          <p:cNvPr id="4" name="図 1" descr="WEBmap_NEW2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36296" y="116632"/>
            <a:ext cx="1746842" cy="29249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図 4" descr="介護サービス事業所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76056" y="3824843"/>
            <a:ext cx="4067944" cy="3033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5786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テキスト ボックス 2"/>
          <p:cNvSpPr txBox="1"/>
          <p:nvPr/>
        </p:nvSpPr>
        <p:spPr>
          <a:xfrm>
            <a:off x="2483768" y="6390931"/>
            <a:ext cx="56300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dirty="0">
                <a:solidFill>
                  <a:schemeClr val="bg1"/>
                </a:solidFill>
              </a:rPr>
              <a:t>２０１６．１１．３　米原市三島池からの伊吹山</a:t>
            </a:r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47" y="4293096"/>
            <a:ext cx="1972011" cy="2564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9051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米原市における取り組みの報告と将来ビジョン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ja-JP" altLang="en-US" dirty="0"/>
              <a:t>①滋賀県、米原市における高齢化の現状</a:t>
            </a:r>
            <a:endParaRPr kumimoji="1" lang="en-US" altLang="ja-JP" dirty="0"/>
          </a:p>
          <a:p>
            <a:r>
              <a:rPr lang="ja-JP" altLang="en-US" dirty="0"/>
              <a:t>②米原市における医療の現状</a:t>
            </a:r>
            <a:endParaRPr lang="en-US" altLang="ja-JP" dirty="0"/>
          </a:p>
          <a:p>
            <a:r>
              <a:rPr kumimoji="1" lang="ja-JP" altLang="en-US" dirty="0"/>
              <a:t>③米原市における介護の現状</a:t>
            </a:r>
            <a:endParaRPr kumimoji="1" lang="en-US" altLang="ja-JP" dirty="0"/>
          </a:p>
          <a:p>
            <a:r>
              <a:rPr lang="ja-JP" altLang="en-US" sz="3200" dirty="0">
                <a:solidFill>
                  <a:srgbClr val="FF0000"/>
                </a:solidFill>
              </a:rPr>
              <a:t>④現在から将来にわたる課題</a:t>
            </a:r>
            <a:endParaRPr lang="en-US" altLang="ja-JP" sz="3200" dirty="0">
              <a:solidFill>
                <a:srgbClr val="FF0000"/>
              </a:solidFill>
            </a:endParaRPr>
          </a:p>
          <a:p>
            <a:r>
              <a:rPr kumimoji="1" lang="ja-JP" altLang="en-US" dirty="0"/>
              <a:t>⑤ケアセンターいぶきの取り組み</a:t>
            </a:r>
            <a:endParaRPr kumimoji="1" lang="en-US" altLang="ja-JP" dirty="0"/>
          </a:p>
          <a:p>
            <a:r>
              <a:rPr lang="ja-JP" altLang="en-US" dirty="0"/>
              <a:t>⑥滋賀県 湖北圏域での取り組み</a:t>
            </a:r>
            <a:endParaRPr lang="en-US" altLang="ja-JP" dirty="0"/>
          </a:p>
          <a:p>
            <a:r>
              <a:rPr kumimoji="1" lang="ja-JP" altLang="en-US" dirty="0"/>
              <a:t>⑦目覚めたシニアの活躍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780696"/>
          </a:xfrm>
        </p:spPr>
        <p:txBody>
          <a:bodyPr>
            <a:normAutofit fontScale="90000"/>
          </a:bodyPr>
          <a:lstStyle/>
          <a:p>
            <a:r>
              <a:rPr kumimoji="1" lang="ja-JP" altLang="en-US" dirty="0"/>
              <a:t>現在から将来にわたる課題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457200" y="1935480"/>
            <a:ext cx="8507288" cy="4389120"/>
          </a:xfrm>
        </p:spPr>
        <p:txBody>
          <a:bodyPr/>
          <a:lstStyle/>
          <a:p>
            <a:r>
              <a:rPr kumimoji="1" lang="ja-JP" altLang="en-US" dirty="0">
                <a:solidFill>
                  <a:srgbClr val="002060"/>
                </a:solidFill>
              </a:rPr>
              <a:t>①人口減少、高齢者減少</a:t>
            </a:r>
            <a:endParaRPr kumimoji="1" lang="en-US" altLang="ja-JP" dirty="0">
              <a:solidFill>
                <a:srgbClr val="002060"/>
              </a:solidFill>
            </a:endParaRPr>
          </a:p>
          <a:p>
            <a:r>
              <a:rPr lang="ja-JP" altLang="en-US" dirty="0">
                <a:solidFill>
                  <a:srgbClr val="002060"/>
                </a:solidFill>
              </a:rPr>
              <a:t>②独居高齢者、老人世帯の増加</a:t>
            </a:r>
            <a:br>
              <a:rPr lang="en-US" altLang="ja-JP" dirty="0"/>
            </a:br>
            <a:r>
              <a:rPr lang="ja-JP" altLang="en-US" dirty="0"/>
              <a:t>　　「いのちのバトン」（冷蔵庫に医療介護情報を）</a:t>
            </a:r>
            <a:br>
              <a:rPr lang="en-US" altLang="ja-JP" dirty="0"/>
            </a:br>
            <a:r>
              <a:rPr lang="ja-JP" altLang="en-US" dirty="0"/>
              <a:t>　　安全マップ作り（社協）</a:t>
            </a:r>
            <a:br>
              <a:rPr lang="en-US" altLang="ja-JP" dirty="0"/>
            </a:br>
            <a:r>
              <a:rPr lang="ja-JP" altLang="en-US" dirty="0"/>
              <a:t>　　民生委員の役割増加・・・後継者不足</a:t>
            </a:r>
            <a:endParaRPr lang="en-US" altLang="ja-JP" dirty="0"/>
          </a:p>
          <a:p>
            <a:r>
              <a:rPr lang="ja-JP" altLang="en-US" dirty="0">
                <a:solidFill>
                  <a:srgbClr val="002060"/>
                </a:solidFill>
              </a:rPr>
              <a:t>③集落自体の看取り</a:t>
            </a:r>
            <a:br>
              <a:rPr lang="en-US" altLang="ja-JP" dirty="0"/>
            </a:br>
            <a:r>
              <a:rPr lang="ja-JP" altLang="en-US" dirty="0"/>
              <a:t>　　集落自体の延命を考える</a:t>
            </a:r>
            <a:endParaRPr lang="en-US" altLang="ja-JP" dirty="0"/>
          </a:p>
          <a:p>
            <a:r>
              <a:rPr lang="ja-JP" altLang="en-US" dirty="0"/>
              <a:t>④</a:t>
            </a:r>
            <a:r>
              <a:rPr lang="ja-JP" altLang="en-US" dirty="0">
                <a:solidFill>
                  <a:srgbClr val="FF0000"/>
                </a:solidFill>
              </a:rPr>
              <a:t>在宅療養がハッピーにならない状況</a:t>
            </a:r>
            <a:br>
              <a:rPr lang="en-US" altLang="ja-JP" dirty="0"/>
            </a:br>
            <a:r>
              <a:rPr lang="ja-JP" altLang="en-US" dirty="0"/>
              <a:t>　　家族がいない＋近所もいない</a:t>
            </a:r>
            <a:br>
              <a:rPr lang="en-US" altLang="ja-JP" dirty="0"/>
            </a:br>
            <a:r>
              <a:rPr lang="ja-JP" altLang="en-US" dirty="0"/>
              <a:t>　　</a:t>
            </a:r>
            <a:r>
              <a:rPr lang="ja-JP" altLang="en-US" dirty="0">
                <a:solidFill>
                  <a:srgbClr val="0070C0"/>
                </a:solidFill>
              </a:rPr>
              <a:t>（孤独では人は生きていけない）</a:t>
            </a:r>
            <a:endParaRPr lang="en-US" altLang="ja-JP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 descr="恋する空き家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372200" y="1126909"/>
            <a:ext cx="3852490" cy="2569812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780696"/>
          </a:xfrm>
        </p:spPr>
        <p:txBody>
          <a:bodyPr>
            <a:normAutofit fontScale="90000"/>
          </a:bodyPr>
          <a:lstStyle/>
          <a:p>
            <a:r>
              <a:rPr kumimoji="1" lang="ja-JP" altLang="en-US" dirty="0"/>
              <a:t>現在から将来に</a:t>
            </a:r>
            <a:r>
              <a:rPr lang="ja-JP" altLang="en-US" dirty="0"/>
              <a:t>わたる</a:t>
            </a:r>
            <a:r>
              <a:rPr kumimoji="1" lang="ja-JP" altLang="en-US" dirty="0"/>
              <a:t>課題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457200" y="1935480"/>
            <a:ext cx="8507288" cy="4389120"/>
          </a:xfrm>
        </p:spPr>
        <p:txBody>
          <a:bodyPr/>
          <a:lstStyle/>
          <a:p>
            <a:r>
              <a:rPr lang="ja-JP" altLang="en-US" dirty="0">
                <a:solidFill>
                  <a:srgbClr val="002060"/>
                </a:solidFill>
              </a:rPr>
              <a:t>⑤空き家の増加</a:t>
            </a:r>
            <a:br>
              <a:rPr lang="en-US" altLang="ja-JP" dirty="0"/>
            </a:br>
            <a:r>
              <a:rPr lang="ja-JP" altLang="en-US" dirty="0"/>
              <a:t>　　空き家の再利用、事業所の立ち上げ</a:t>
            </a:r>
            <a:br>
              <a:rPr lang="en-US" altLang="ja-JP" dirty="0"/>
            </a:br>
            <a:r>
              <a:rPr lang="ja-JP" altLang="en-US" dirty="0"/>
              <a:t>　　「恋する空き家プロジェクト」　１９件</a:t>
            </a:r>
            <a:endParaRPr lang="en-US" altLang="ja-JP" dirty="0"/>
          </a:p>
          <a:p>
            <a:r>
              <a:rPr lang="ja-JP" altLang="en-US" dirty="0">
                <a:solidFill>
                  <a:srgbClr val="002060"/>
                </a:solidFill>
              </a:rPr>
              <a:t>⑥少子化対策</a:t>
            </a:r>
            <a:br>
              <a:rPr lang="en-US" altLang="ja-JP" dirty="0"/>
            </a:br>
            <a:r>
              <a:rPr lang="ja-JP" altLang="en-US" dirty="0"/>
              <a:t>　　医療費の無料化・・・中学生までの外来、入院費　０円</a:t>
            </a:r>
            <a:br>
              <a:rPr lang="en-US" altLang="ja-JP" dirty="0"/>
            </a:br>
            <a:r>
              <a:rPr lang="ja-JP" altLang="en-US" dirty="0"/>
              <a:t>　　転入の増加・・・長浜市→米原市</a:t>
            </a:r>
            <a:endParaRPr lang="en-US" altLang="ja-JP" dirty="0"/>
          </a:p>
          <a:p>
            <a:r>
              <a:rPr lang="ja-JP" altLang="en-US" dirty="0">
                <a:solidFill>
                  <a:srgbClr val="002060"/>
                </a:solidFill>
              </a:rPr>
              <a:t>⑦育児世代への支援</a:t>
            </a:r>
            <a:br>
              <a:rPr lang="en-US" altLang="ja-JP" dirty="0"/>
            </a:br>
            <a:r>
              <a:rPr lang="ja-JP" altLang="en-US" dirty="0"/>
              <a:t>　　認定こども園（保育園＋幼稚園）、</a:t>
            </a:r>
            <a:r>
              <a:rPr lang="ja-JP" altLang="en-US" dirty="0">
                <a:solidFill>
                  <a:srgbClr val="FF0000"/>
                </a:solidFill>
              </a:rPr>
              <a:t>病児</a:t>
            </a:r>
            <a:r>
              <a:rPr lang="ja-JP" altLang="en-US" dirty="0"/>
              <a:t>・病後児保育</a:t>
            </a:r>
            <a:endParaRPr lang="en-US" altLang="ja-JP" dirty="0"/>
          </a:p>
          <a:p>
            <a:r>
              <a:rPr lang="ja-JP" altLang="en-US" dirty="0">
                <a:solidFill>
                  <a:srgbClr val="002060"/>
                </a:solidFill>
              </a:rPr>
              <a:t>⑧働く場所づくり</a:t>
            </a:r>
            <a:br>
              <a:rPr lang="en-US" altLang="ja-JP" dirty="0"/>
            </a:br>
            <a:r>
              <a:rPr lang="ja-JP" altLang="en-US" dirty="0"/>
              <a:t>　　行政と事業所とのスクラム</a:t>
            </a:r>
            <a:endParaRPr lang="en-US" altLang="ja-JP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米原市における取り組みの報告と将来ビジョン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ja-JP" altLang="en-US" dirty="0"/>
              <a:t>①滋賀県、米原市における高齢化の現状</a:t>
            </a:r>
            <a:endParaRPr kumimoji="1" lang="en-US" altLang="ja-JP" dirty="0"/>
          </a:p>
          <a:p>
            <a:r>
              <a:rPr lang="ja-JP" altLang="en-US" dirty="0"/>
              <a:t>②米原市における医療の現状</a:t>
            </a:r>
            <a:endParaRPr lang="en-US" altLang="ja-JP" dirty="0"/>
          </a:p>
          <a:p>
            <a:r>
              <a:rPr kumimoji="1" lang="ja-JP" altLang="en-US" dirty="0"/>
              <a:t>③米原市における介護の現状</a:t>
            </a:r>
            <a:endParaRPr kumimoji="1" lang="en-US" altLang="ja-JP" dirty="0"/>
          </a:p>
          <a:p>
            <a:r>
              <a:rPr lang="ja-JP" altLang="en-US" dirty="0"/>
              <a:t>④現在から将来にわたる課題</a:t>
            </a:r>
            <a:endParaRPr lang="en-US" altLang="ja-JP" dirty="0"/>
          </a:p>
          <a:p>
            <a:r>
              <a:rPr kumimoji="1" lang="ja-JP" altLang="en-US" sz="3200" dirty="0">
                <a:solidFill>
                  <a:srgbClr val="FF0000"/>
                </a:solidFill>
              </a:rPr>
              <a:t>⑤ケアセンターいぶきの取り組み</a:t>
            </a:r>
            <a:endParaRPr kumimoji="1" lang="en-US" altLang="ja-JP" sz="3200" dirty="0">
              <a:solidFill>
                <a:srgbClr val="FF0000"/>
              </a:solidFill>
            </a:endParaRPr>
          </a:p>
          <a:p>
            <a:r>
              <a:rPr lang="ja-JP" altLang="en-US" dirty="0"/>
              <a:t>⑥滋賀県 湖北圏域での取り組み</a:t>
            </a:r>
            <a:endParaRPr lang="en-US" altLang="ja-JP" dirty="0"/>
          </a:p>
          <a:p>
            <a:r>
              <a:rPr kumimoji="1" lang="ja-JP" altLang="en-US" dirty="0"/>
              <a:t>⑦目覚めたシニアの活躍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タイトル 1"/>
          <p:cNvSpPr>
            <a:spLocks noGrp="1"/>
          </p:cNvSpPr>
          <p:nvPr>
            <p:ph type="title"/>
          </p:nvPr>
        </p:nvSpPr>
        <p:spPr>
          <a:xfrm>
            <a:off x="428625" y="357188"/>
            <a:ext cx="8229600" cy="767556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ja-JP" altLang="en-US" sz="4000" dirty="0"/>
              <a:t>⑤地域包括ケアセンターいぶきの取り組み</a:t>
            </a:r>
          </a:p>
        </p:txBody>
      </p:sp>
      <p:pic>
        <p:nvPicPr>
          <p:cNvPr id="14339" name="コンテンツ プレースホルダ 3" descr="2007-12-30-055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2225675" y="3500438"/>
            <a:ext cx="6918325" cy="3357562"/>
          </a:xfrm>
        </p:spPr>
      </p:pic>
      <p:pic>
        <p:nvPicPr>
          <p:cNvPr id="14340" name="図 4" descr="010119-2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571625"/>
            <a:ext cx="3376613" cy="223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1" name="テキスト ボックス 5"/>
          <p:cNvSpPr txBox="1">
            <a:spLocks noChangeArrowheads="1"/>
          </p:cNvSpPr>
          <p:nvPr/>
        </p:nvSpPr>
        <p:spPr bwMode="auto">
          <a:xfrm>
            <a:off x="3492500" y="1989138"/>
            <a:ext cx="5376863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ja-JP" altLang="en-US" sz="2400">
                <a:latin typeface="Constantia" pitchFamily="18" charset="0"/>
                <a:ea typeface="HGP明朝E" pitchFamily="18" charset="-128"/>
              </a:rPr>
              <a:t>２００６年４月オープン</a:t>
            </a:r>
            <a:endParaRPr lang="en-US" altLang="ja-JP" sz="2400">
              <a:latin typeface="Constantia" pitchFamily="18" charset="0"/>
              <a:ea typeface="HGP明朝E" pitchFamily="18" charset="-128"/>
            </a:endParaRPr>
          </a:p>
          <a:p>
            <a:r>
              <a:rPr lang="ja-JP" altLang="en-US" sz="2400">
                <a:latin typeface="Constantia" pitchFamily="18" charset="0"/>
                <a:ea typeface="HGP明朝E" pitchFamily="18" charset="-128"/>
              </a:rPr>
              <a:t>公設（米原市）　</a:t>
            </a:r>
            <a:endParaRPr lang="en-US" altLang="ja-JP" sz="2400">
              <a:latin typeface="Constantia" pitchFamily="18" charset="0"/>
              <a:ea typeface="HGP明朝E" pitchFamily="18" charset="-128"/>
            </a:endParaRPr>
          </a:p>
          <a:p>
            <a:r>
              <a:rPr lang="ja-JP" altLang="en-US" sz="2400">
                <a:latin typeface="Constantia" pitchFamily="18" charset="0"/>
                <a:ea typeface="HGP明朝E" pitchFamily="18" charset="-128"/>
              </a:rPr>
              <a:t>民営</a:t>
            </a:r>
            <a:r>
              <a:rPr lang="en-US" altLang="ja-JP" sz="2400">
                <a:latin typeface="Constantia" pitchFamily="18" charset="0"/>
                <a:ea typeface="HGP明朝E" pitchFamily="18" charset="-128"/>
              </a:rPr>
              <a:t>(</a:t>
            </a:r>
            <a:r>
              <a:rPr lang="ja-JP" altLang="en-US" sz="2400">
                <a:solidFill>
                  <a:srgbClr val="0070C0"/>
                </a:solidFill>
                <a:latin typeface="Constantia" pitchFamily="18" charset="0"/>
                <a:ea typeface="HGP明朝E" pitchFamily="18" charset="-128"/>
              </a:rPr>
              <a:t>公益社団法人</a:t>
            </a:r>
            <a:r>
              <a:rPr lang="ja-JP" altLang="en-US" sz="2400">
                <a:latin typeface="Constantia" pitchFamily="18" charset="0"/>
                <a:ea typeface="HGP明朝E" pitchFamily="18" charset="-128"/>
              </a:rPr>
              <a:t>地域医療振興協会）</a:t>
            </a:r>
          </a:p>
        </p:txBody>
      </p:sp>
    </p:spTree>
    <p:extLst>
      <p:ext uri="{BB962C8B-B14F-4D97-AF65-F5344CB8AC3E}">
        <p14:creationId xmlns:p14="http://schemas.microsoft.com/office/powerpoint/2010/main" val="3813423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図 23" descr="0008106[1]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4663306"/>
            <a:ext cx="2927980" cy="2194694"/>
          </a:xfrm>
          <a:prstGeom prst="rect">
            <a:avLst/>
          </a:prstGeom>
        </p:spPr>
      </p:pic>
      <p:pic>
        <p:nvPicPr>
          <p:cNvPr id="17" name="Picture 7" descr="IMG_008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11975" y="1844675"/>
            <a:ext cx="2232025" cy="1674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3" name="図 1" descr="WEBmap_NEW2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24125" y="0"/>
            <a:ext cx="40957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13" descr="2006-04-29-001[1]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15012" y="3429000"/>
            <a:ext cx="3454400" cy="1925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5" descr="DSC0231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859588" y="0"/>
            <a:ext cx="2284412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円形吹き出し 2"/>
          <p:cNvSpPr>
            <a:spLocks noChangeArrowheads="1"/>
          </p:cNvSpPr>
          <p:nvPr/>
        </p:nvSpPr>
        <p:spPr bwMode="auto">
          <a:xfrm>
            <a:off x="6706235" y="3365500"/>
            <a:ext cx="2449512" cy="719138"/>
          </a:xfrm>
          <a:prstGeom prst="wedgeEllipseCallout">
            <a:avLst>
              <a:gd name="adj1" fmla="val -103414"/>
              <a:gd name="adj2" fmla="val 59785"/>
            </a:avLst>
          </a:prstGeom>
          <a:solidFill>
            <a:srgbClr val="FFFF00"/>
          </a:solidFill>
          <a:ln w="25400" algn="ctr">
            <a:solidFill>
              <a:srgbClr val="02303E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ja-JP" altLang="en-US" dirty="0">
                <a:solidFill>
                  <a:srgbClr val="FF0000"/>
                </a:solidFill>
                <a:latin typeface="Constantia" pitchFamily="18" charset="0"/>
                <a:ea typeface="HGP明朝E" pitchFamily="18" charset="-128"/>
              </a:rPr>
              <a:t>地域包括ケアセンターいぶき</a:t>
            </a:r>
          </a:p>
        </p:txBody>
      </p:sp>
      <p:sp>
        <p:nvSpPr>
          <p:cNvPr id="15368" name="テキスト ボックス 4"/>
          <p:cNvSpPr txBox="1">
            <a:spLocks noChangeArrowheads="1"/>
          </p:cNvSpPr>
          <p:nvPr/>
        </p:nvSpPr>
        <p:spPr bwMode="auto">
          <a:xfrm>
            <a:off x="395536" y="2708920"/>
            <a:ext cx="2071688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ja-JP" altLang="en-US" sz="2000" dirty="0">
                <a:solidFill>
                  <a:srgbClr val="000000"/>
                </a:solidFill>
                <a:latin typeface="Constantia" pitchFamily="18" charset="0"/>
                <a:ea typeface="HGP明朝E" pitchFamily="18" charset="-128"/>
              </a:rPr>
              <a:t>米原市</a:t>
            </a:r>
            <a:endParaRPr lang="en-US" altLang="ja-JP" sz="2000" dirty="0">
              <a:solidFill>
                <a:srgbClr val="000000"/>
              </a:solidFill>
              <a:latin typeface="Constantia" pitchFamily="18" charset="0"/>
              <a:ea typeface="HGP明朝E" pitchFamily="18" charset="-128"/>
            </a:endParaRPr>
          </a:p>
          <a:p>
            <a:r>
              <a:rPr lang="ja-JP" altLang="en-US" sz="2000" dirty="0">
                <a:solidFill>
                  <a:srgbClr val="000000"/>
                </a:solidFill>
                <a:latin typeface="Constantia" pitchFamily="18" charset="0"/>
                <a:ea typeface="HGP明朝E" pitchFamily="18" charset="-128"/>
              </a:rPr>
              <a:t>人口　４０</a:t>
            </a:r>
            <a:r>
              <a:rPr lang="en-US" altLang="ja-JP" sz="2000" dirty="0">
                <a:solidFill>
                  <a:srgbClr val="000000"/>
                </a:solidFill>
                <a:latin typeface="Constantia" pitchFamily="18" charset="0"/>
                <a:ea typeface="HGP明朝E" pitchFamily="18" charset="-128"/>
              </a:rPr>
              <a:t>,</a:t>
            </a:r>
            <a:r>
              <a:rPr lang="ja-JP" altLang="en-US" sz="2000" dirty="0">
                <a:solidFill>
                  <a:srgbClr val="000000"/>
                </a:solidFill>
                <a:latin typeface="Constantia" pitchFamily="18" charset="0"/>
                <a:ea typeface="HGP明朝E" pitchFamily="18" charset="-128"/>
              </a:rPr>
              <a:t>０００人</a:t>
            </a:r>
            <a:endParaRPr lang="en-US" altLang="ja-JP" sz="2000" dirty="0">
              <a:solidFill>
                <a:srgbClr val="000000"/>
              </a:solidFill>
              <a:latin typeface="Constantia" pitchFamily="18" charset="0"/>
              <a:ea typeface="HGP明朝E" pitchFamily="18" charset="-128"/>
            </a:endParaRPr>
          </a:p>
          <a:p>
            <a:r>
              <a:rPr lang="ja-JP" altLang="en-US" sz="2000" dirty="0">
                <a:solidFill>
                  <a:srgbClr val="000000"/>
                </a:solidFill>
                <a:latin typeface="Constantia" pitchFamily="18" charset="0"/>
                <a:ea typeface="HGP明朝E" pitchFamily="18" charset="-128"/>
              </a:rPr>
              <a:t>面積　２２０平方㎞</a:t>
            </a:r>
          </a:p>
        </p:txBody>
      </p:sp>
      <p:sp>
        <p:nvSpPr>
          <p:cNvPr id="6" name="円形吹き出し 5"/>
          <p:cNvSpPr/>
          <p:nvPr/>
        </p:nvSpPr>
        <p:spPr>
          <a:xfrm>
            <a:off x="2332038" y="6072188"/>
            <a:ext cx="1597025" cy="500062"/>
          </a:xfrm>
          <a:prstGeom prst="wedgeEllipseCallout">
            <a:avLst>
              <a:gd name="adj1" fmla="val 9184"/>
              <a:gd name="adj2" fmla="val -115056"/>
            </a:avLst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2000" dirty="0">
                <a:solidFill>
                  <a:schemeClr val="bg1"/>
                </a:solidFill>
              </a:rPr>
              <a:t>米原駅</a:t>
            </a:r>
          </a:p>
        </p:txBody>
      </p:sp>
      <p:sp>
        <p:nvSpPr>
          <p:cNvPr id="10" name="円形吹き出し 9"/>
          <p:cNvSpPr/>
          <p:nvPr/>
        </p:nvSpPr>
        <p:spPr>
          <a:xfrm>
            <a:off x="5429250" y="1500188"/>
            <a:ext cx="2143125" cy="500062"/>
          </a:xfrm>
          <a:prstGeom prst="wedgeEllipseCallout">
            <a:avLst>
              <a:gd name="adj1" fmla="val -83967"/>
              <a:gd name="adj2" fmla="val 223561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2000" dirty="0">
                <a:solidFill>
                  <a:prstClr val="black"/>
                </a:solidFill>
              </a:rPr>
              <a:t>板並出張所</a:t>
            </a:r>
          </a:p>
        </p:txBody>
      </p:sp>
      <p:sp>
        <p:nvSpPr>
          <p:cNvPr id="11" name="円形吹き出し 10"/>
          <p:cNvSpPr/>
          <p:nvPr/>
        </p:nvSpPr>
        <p:spPr>
          <a:xfrm>
            <a:off x="5072063" y="428625"/>
            <a:ext cx="2357437" cy="571500"/>
          </a:xfrm>
          <a:prstGeom prst="wedgeEllipseCallout">
            <a:avLst>
              <a:gd name="adj1" fmla="val -66624"/>
              <a:gd name="adj2" fmla="val 301418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2000" dirty="0">
                <a:solidFill>
                  <a:prstClr val="black"/>
                </a:solidFill>
              </a:rPr>
              <a:t>吉槻診療所</a:t>
            </a:r>
          </a:p>
        </p:txBody>
      </p:sp>
      <p:sp>
        <p:nvSpPr>
          <p:cNvPr id="16397" name="AutoShape 14"/>
          <p:cNvSpPr>
            <a:spLocks noChangeArrowheads="1"/>
          </p:cNvSpPr>
          <p:nvPr/>
        </p:nvSpPr>
        <p:spPr bwMode="auto">
          <a:xfrm>
            <a:off x="169863" y="3933056"/>
            <a:ext cx="2233612" cy="1224731"/>
          </a:xfrm>
          <a:prstGeom prst="wedgeEllipseCallout">
            <a:avLst>
              <a:gd name="adj1" fmla="val 114889"/>
              <a:gd name="adj2" fmla="val 58922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90000" tIns="46800" rIns="90000" bIns="46800" anchor="ctr"/>
          <a:lstStyle/>
          <a:p>
            <a:pPr algn="ctr"/>
            <a:r>
              <a:rPr lang="ja-JP" altLang="en-US" b="1" dirty="0">
                <a:solidFill>
                  <a:srgbClr val="000000"/>
                </a:solidFill>
              </a:rPr>
              <a:t>地域包括医療福祉センターふくしあ</a:t>
            </a:r>
          </a:p>
        </p:txBody>
      </p:sp>
      <p:pic>
        <p:nvPicPr>
          <p:cNvPr id="18" name="Picture 6" descr="IMG_0117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79512" y="1052736"/>
            <a:ext cx="2214562" cy="1662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76" name="テキスト ボックス 19"/>
          <p:cNvSpPr txBox="1">
            <a:spLocks noChangeArrowheads="1"/>
          </p:cNvSpPr>
          <p:nvPr/>
        </p:nvSpPr>
        <p:spPr bwMode="auto">
          <a:xfrm>
            <a:off x="5003800" y="4005263"/>
            <a:ext cx="4159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ja-JP" altLang="en-US">
                <a:solidFill>
                  <a:srgbClr val="FF0000"/>
                </a:solidFill>
              </a:rPr>
              <a:t>●</a:t>
            </a:r>
          </a:p>
        </p:txBody>
      </p:sp>
      <p:sp>
        <p:nvSpPr>
          <p:cNvPr id="15377" name="正方形/長方形 20"/>
          <p:cNvSpPr>
            <a:spLocks noChangeArrowheads="1"/>
          </p:cNvSpPr>
          <p:nvPr/>
        </p:nvSpPr>
        <p:spPr bwMode="auto">
          <a:xfrm>
            <a:off x="4643438" y="2997200"/>
            <a:ext cx="41592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ja-JP" altLang="en-US">
                <a:solidFill>
                  <a:srgbClr val="FF0000"/>
                </a:solidFill>
              </a:rPr>
              <a:t>●</a:t>
            </a:r>
          </a:p>
        </p:txBody>
      </p:sp>
      <p:sp>
        <p:nvSpPr>
          <p:cNvPr id="15378" name="正方形/長方形 21"/>
          <p:cNvSpPr>
            <a:spLocks noChangeArrowheads="1"/>
          </p:cNvSpPr>
          <p:nvPr/>
        </p:nvSpPr>
        <p:spPr bwMode="auto">
          <a:xfrm>
            <a:off x="4572000" y="2708275"/>
            <a:ext cx="4159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ja-JP" altLang="en-US">
                <a:solidFill>
                  <a:srgbClr val="FF0000"/>
                </a:solidFill>
              </a:rPr>
              <a:t>●</a:t>
            </a:r>
          </a:p>
        </p:txBody>
      </p:sp>
      <p:sp>
        <p:nvSpPr>
          <p:cNvPr id="15379" name="正方形/長方形 22"/>
          <p:cNvSpPr>
            <a:spLocks noChangeArrowheads="1"/>
          </p:cNvSpPr>
          <p:nvPr/>
        </p:nvSpPr>
        <p:spPr bwMode="auto">
          <a:xfrm>
            <a:off x="4500563" y="2205038"/>
            <a:ext cx="41433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ja-JP" altLang="en-US">
                <a:solidFill>
                  <a:srgbClr val="FF0000"/>
                </a:solidFill>
              </a:rPr>
              <a:t>●</a:t>
            </a:r>
          </a:p>
        </p:txBody>
      </p:sp>
      <p:sp>
        <p:nvSpPr>
          <p:cNvPr id="15380" name="正方形/長方形 23"/>
          <p:cNvSpPr>
            <a:spLocks noChangeArrowheads="1"/>
          </p:cNvSpPr>
          <p:nvPr/>
        </p:nvSpPr>
        <p:spPr bwMode="auto">
          <a:xfrm>
            <a:off x="3708400" y="5084763"/>
            <a:ext cx="41433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ja-JP" altLang="en-US" dirty="0">
                <a:solidFill>
                  <a:srgbClr val="FF0000"/>
                </a:solidFill>
              </a:rPr>
              <a:t>●</a:t>
            </a:r>
          </a:p>
        </p:txBody>
      </p:sp>
      <p:sp>
        <p:nvSpPr>
          <p:cNvPr id="2" name="円形吹き出し 1"/>
          <p:cNvSpPr/>
          <p:nvPr/>
        </p:nvSpPr>
        <p:spPr>
          <a:xfrm>
            <a:off x="2524125" y="3573463"/>
            <a:ext cx="1552575" cy="660400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ja-JP" altLang="en-US" sz="2000" dirty="0"/>
              <a:t>長浜駅</a:t>
            </a:r>
          </a:p>
        </p:txBody>
      </p:sp>
      <p:sp>
        <p:nvSpPr>
          <p:cNvPr id="4" name="正方形/長方形 3"/>
          <p:cNvSpPr/>
          <p:nvPr/>
        </p:nvSpPr>
        <p:spPr>
          <a:xfrm>
            <a:off x="3831321" y="5525849"/>
            <a:ext cx="4154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dirty="0">
                <a:solidFill>
                  <a:srgbClr val="FF0000"/>
                </a:solidFill>
              </a:rPr>
              <a:t>●</a:t>
            </a:r>
          </a:p>
        </p:txBody>
      </p:sp>
      <p:sp>
        <p:nvSpPr>
          <p:cNvPr id="23" name="AutoShape 14"/>
          <p:cNvSpPr>
            <a:spLocks noChangeArrowheads="1"/>
          </p:cNvSpPr>
          <p:nvPr/>
        </p:nvSpPr>
        <p:spPr bwMode="auto">
          <a:xfrm>
            <a:off x="3879875" y="6034087"/>
            <a:ext cx="2070050" cy="576263"/>
          </a:xfrm>
          <a:prstGeom prst="wedgeEllipseCallout">
            <a:avLst>
              <a:gd name="adj1" fmla="val -41065"/>
              <a:gd name="adj2" fmla="val -9561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90000" tIns="46800" rIns="90000" bIns="46800" anchor="ctr"/>
          <a:lstStyle/>
          <a:p>
            <a:pPr algn="ctr"/>
            <a:r>
              <a:rPr lang="ja-JP" altLang="en-US" b="1" dirty="0">
                <a:solidFill>
                  <a:srgbClr val="000000"/>
                </a:solidFill>
              </a:rPr>
              <a:t>米原診療所</a:t>
            </a:r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5368" y="5205413"/>
            <a:ext cx="2833688" cy="1733550"/>
          </a:xfrm>
          <a:prstGeom prst="rect">
            <a:avLst/>
          </a:prstGeom>
        </p:spPr>
      </p:pic>
      <p:sp>
        <p:nvSpPr>
          <p:cNvPr id="9" name="円形吹き出し 8"/>
          <p:cNvSpPr/>
          <p:nvPr/>
        </p:nvSpPr>
        <p:spPr>
          <a:xfrm>
            <a:off x="2022463" y="2357438"/>
            <a:ext cx="2478101" cy="571500"/>
          </a:xfrm>
          <a:prstGeom prst="wedgeEllipseCallout">
            <a:avLst>
              <a:gd name="adj1" fmla="val 68185"/>
              <a:gd name="adj2" fmla="val 96303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2000" dirty="0">
                <a:solidFill>
                  <a:prstClr val="black"/>
                </a:solidFill>
              </a:rPr>
              <a:t>大久保出張所</a:t>
            </a:r>
          </a:p>
        </p:txBody>
      </p:sp>
    </p:spTree>
    <p:extLst>
      <p:ext uri="{BB962C8B-B14F-4D97-AF65-F5344CB8AC3E}">
        <p14:creationId xmlns:p14="http://schemas.microsoft.com/office/powerpoint/2010/main" val="1899626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63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63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63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0" grpId="0" animBg="1"/>
      <p:bldP spid="11" grpId="0" animBg="1"/>
      <p:bldP spid="16397" grpId="0" animBg="1"/>
      <p:bldP spid="23" grpId="0" animBg="1"/>
      <p:bldP spid="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ja-JP" altLang="en-US" sz="4000"/>
          </a:p>
        </p:txBody>
      </p:sp>
      <p:sp>
        <p:nvSpPr>
          <p:cNvPr id="16387" name="コンテンツ プレースホルダ 2"/>
          <p:cNvSpPr>
            <a:spLocks noGrp="1"/>
          </p:cNvSpPr>
          <p:nvPr>
            <p:ph idx="1"/>
          </p:nvPr>
        </p:nvSpPr>
        <p:spPr>
          <a:xfrm>
            <a:off x="395288" y="2857500"/>
            <a:ext cx="6480175" cy="3524250"/>
          </a:xfrm>
        </p:spPr>
        <p:txBody>
          <a:bodyPr/>
          <a:lstStyle/>
          <a:p>
            <a:pPr eaLnBrk="1" hangingPunct="1"/>
            <a:r>
              <a:rPr lang="ja-JP" altLang="en-US" sz="2800" dirty="0"/>
              <a:t>診療所（４カ所）</a:t>
            </a:r>
            <a:endParaRPr lang="en-US" altLang="ja-JP" sz="2400" dirty="0">
              <a:solidFill>
                <a:srgbClr val="59AAF2"/>
              </a:solidFill>
            </a:endParaRPr>
          </a:p>
          <a:p>
            <a:pPr eaLnBrk="1" hangingPunct="1"/>
            <a:r>
              <a:rPr lang="ja-JP" altLang="en-US" sz="2800" dirty="0"/>
              <a:t>訪問看護</a:t>
            </a:r>
            <a:endParaRPr lang="en-US" altLang="ja-JP" sz="2800" dirty="0"/>
          </a:p>
          <a:p>
            <a:pPr eaLnBrk="1" hangingPunct="1"/>
            <a:r>
              <a:rPr lang="ja-JP" altLang="en-US" sz="2800" dirty="0"/>
              <a:t>リハビリテーション</a:t>
            </a:r>
            <a:endParaRPr lang="en-US" altLang="ja-JP" sz="2800" dirty="0"/>
          </a:p>
          <a:p>
            <a:pPr eaLnBrk="1" hangingPunct="1"/>
            <a:r>
              <a:rPr lang="ja-JP" altLang="en-US" sz="2800" dirty="0"/>
              <a:t>居宅介護支援事業所</a:t>
            </a:r>
            <a:endParaRPr lang="en-US" altLang="ja-JP" sz="2800" dirty="0"/>
          </a:p>
          <a:p>
            <a:pPr eaLnBrk="1" hangingPunct="1"/>
            <a:r>
              <a:rPr lang="ja-JP" altLang="en-US" sz="2800" dirty="0"/>
              <a:t>デイケア</a:t>
            </a:r>
            <a:r>
              <a:rPr lang="en-US" altLang="ja-JP" sz="2800" dirty="0"/>
              <a:t>(</a:t>
            </a:r>
            <a:r>
              <a:rPr lang="ja-JP" altLang="en-US" sz="2800" dirty="0"/>
              <a:t>通所リハビリ）　定員２５人</a:t>
            </a:r>
            <a:endParaRPr lang="en-US" altLang="ja-JP" sz="2800" dirty="0"/>
          </a:p>
          <a:p>
            <a:pPr eaLnBrk="1" hangingPunct="1"/>
            <a:r>
              <a:rPr lang="ja-JP" altLang="en-US" sz="2800" dirty="0"/>
              <a:t>老健</a:t>
            </a:r>
            <a:r>
              <a:rPr lang="en-US" altLang="ja-JP" sz="2800" dirty="0"/>
              <a:t>(</a:t>
            </a:r>
            <a:r>
              <a:rPr lang="ja-JP" altLang="en-US" sz="2800" dirty="0"/>
              <a:t>６０床、うちショートステイ３０床）</a:t>
            </a:r>
            <a:endParaRPr lang="en-US" altLang="ja-JP" sz="2800" dirty="0"/>
          </a:p>
          <a:p>
            <a:pPr eaLnBrk="1" hangingPunct="1"/>
            <a:endParaRPr lang="ja-JP" altLang="en-US" dirty="0"/>
          </a:p>
        </p:txBody>
      </p:sp>
      <p:pic>
        <p:nvPicPr>
          <p:cNvPr id="16388" name="図 3" descr="2006-04-23-045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214313"/>
            <a:ext cx="2190750" cy="1643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9" name="図 4" descr="2006-04-13-024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53250" y="214313"/>
            <a:ext cx="2190750" cy="1643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0" name="図 6" descr="2006-04-23-049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28875" y="214313"/>
            <a:ext cx="2166938" cy="162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1" name="図 7" descr="2006-04-23-051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2875" y="214313"/>
            <a:ext cx="2190750" cy="1643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2" name="図 8" descr="2006-04-27-006.jp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929438" y="3786188"/>
            <a:ext cx="2214562" cy="166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3" name="図 9" descr="2006-04-23-047.jpg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953250" y="2000250"/>
            <a:ext cx="2190750" cy="164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テキスト ボックス 10"/>
          <p:cNvSpPr txBox="1"/>
          <p:nvPr/>
        </p:nvSpPr>
        <p:spPr>
          <a:xfrm>
            <a:off x="214313" y="2071688"/>
            <a:ext cx="6072187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3200" dirty="0">
                <a:solidFill>
                  <a:schemeClr val="accent1"/>
                </a:solidFill>
                <a:latin typeface="+mj-ea"/>
                <a:ea typeface="+mj-ea"/>
              </a:rPr>
              <a:t>ケアセンターいぶき　施設の概要</a:t>
            </a:r>
          </a:p>
        </p:txBody>
      </p:sp>
      <p:sp>
        <p:nvSpPr>
          <p:cNvPr id="2" name="円/楕円 1"/>
          <p:cNvSpPr/>
          <p:nvPr/>
        </p:nvSpPr>
        <p:spPr>
          <a:xfrm>
            <a:off x="152371" y="1505839"/>
            <a:ext cx="4767213" cy="4752528"/>
          </a:xfrm>
          <a:prstGeom prst="ellipse">
            <a:avLst/>
          </a:prstGeom>
          <a:solidFill>
            <a:schemeClr val="accent1">
              <a:alpha val="3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7200" dirty="0"/>
              <a:t>医療</a:t>
            </a:r>
          </a:p>
        </p:txBody>
      </p:sp>
      <p:sp>
        <p:nvSpPr>
          <p:cNvPr id="3" name="円/楕円 2"/>
          <p:cNvSpPr/>
          <p:nvPr/>
        </p:nvSpPr>
        <p:spPr>
          <a:xfrm>
            <a:off x="4217211" y="1433831"/>
            <a:ext cx="4824536" cy="4896544"/>
          </a:xfrm>
          <a:prstGeom prst="ellipse">
            <a:avLst/>
          </a:prstGeom>
          <a:solidFill>
            <a:srgbClr val="F8745E">
              <a:alpha val="52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6600" dirty="0"/>
              <a:t>介護</a:t>
            </a:r>
          </a:p>
        </p:txBody>
      </p:sp>
    </p:spTree>
    <p:extLst>
      <p:ext uri="{BB962C8B-B14F-4D97-AF65-F5344CB8AC3E}">
        <p14:creationId xmlns:p14="http://schemas.microsoft.com/office/powerpoint/2010/main" val="2929878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2564904"/>
            <a:ext cx="5243234" cy="28529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410" name="タイトル 1"/>
          <p:cNvSpPr>
            <a:spLocks noGrp="1"/>
          </p:cNvSpPr>
          <p:nvPr>
            <p:ph type="title"/>
          </p:nvPr>
        </p:nvSpPr>
        <p:spPr>
          <a:xfrm>
            <a:off x="500063" y="500063"/>
            <a:ext cx="8229600" cy="984721"/>
          </a:xfrm>
        </p:spPr>
        <p:txBody>
          <a:bodyPr/>
          <a:lstStyle/>
          <a:p>
            <a:pPr eaLnBrk="1" hangingPunct="1"/>
            <a:r>
              <a:rPr lang="ja-JP" altLang="en-US" sz="4000" dirty="0"/>
              <a:t>地域包括ケアセンターいぶき　職種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28613" y="1935163"/>
            <a:ext cx="8401050" cy="4734197"/>
          </a:xfrm>
        </p:spPr>
        <p:txBody>
          <a:bodyPr>
            <a:normAutofit fontScale="92500" lnSpcReduction="10000"/>
          </a:bodyPr>
          <a:lstStyle/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ja-JP" altLang="en-US" dirty="0"/>
              <a:t>医師　２名・・・畑野秀樹・臼井恒仁</a:t>
            </a:r>
            <a:endParaRPr lang="en-US" altLang="ja-JP" dirty="0"/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ja-JP" altLang="en-US" dirty="0"/>
              <a:t>看護師　２０名</a:t>
            </a:r>
            <a:endParaRPr lang="en-US" altLang="ja-JP" dirty="0"/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ja-JP" altLang="en-US" dirty="0"/>
              <a:t>介護士　２８名</a:t>
            </a:r>
            <a:endParaRPr lang="en-US" altLang="ja-JP" dirty="0"/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ja-JP" altLang="en-US" dirty="0"/>
              <a:t>相談員　２名</a:t>
            </a:r>
            <a:endParaRPr lang="en-US" altLang="ja-JP" dirty="0"/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ja-JP" altLang="en-US" dirty="0"/>
              <a:t>ケアマネ　５名</a:t>
            </a:r>
            <a:endParaRPr lang="en-US" altLang="ja-JP" dirty="0"/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ja-JP" altLang="en-US" dirty="0"/>
              <a:t>理学療法士（</a:t>
            </a:r>
            <a:r>
              <a:rPr lang="en-US" altLang="ja-JP" dirty="0"/>
              <a:t>PT)</a:t>
            </a:r>
            <a:r>
              <a:rPr lang="ja-JP" altLang="en-US" dirty="0"/>
              <a:t>　５名</a:t>
            </a:r>
            <a:endParaRPr lang="en-US" altLang="ja-JP" dirty="0"/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ja-JP" altLang="en-US" dirty="0"/>
              <a:t>作業療法士（</a:t>
            </a:r>
            <a:r>
              <a:rPr lang="en-US" altLang="ja-JP" dirty="0"/>
              <a:t>OT)</a:t>
            </a:r>
            <a:r>
              <a:rPr lang="ja-JP" altLang="en-US" dirty="0"/>
              <a:t>　２名</a:t>
            </a:r>
            <a:endParaRPr lang="en-US" altLang="ja-JP" dirty="0"/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ja-JP" altLang="en-US" dirty="0"/>
              <a:t>薬剤師　１名</a:t>
            </a:r>
            <a:endParaRPr lang="en-US" altLang="ja-JP" dirty="0"/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ja-JP" altLang="en-US" dirty="0"/>
              <a:t>管理栄養士　１名</a:t>
            </a:r>
            <a:endParaRPr lang="en-US" altLang="ja-JP" dirty="0"/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ja-JP" altLang="en-US" dirty="0"/>
              <a:t>歯科衛生士　１名</a:t>
            </a:r>
            <a:endParaRPr lang="en-US" altLang="ja-JP" dirty="0"/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ja-JP" altLang="en-US" dirty="0"/>
              <a:t>事務他　１１名　　　　計７８名</a:t>
            </a:r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1832859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377" y="2018242"/>
            <a:ext cx="6338058" cy="4723125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95536" y="116632"/>
            <a:ext cx="8305800" cy="648072"/>
          </a:xfrm>
        </p:spPr>
        <p:txBody>
          <a:bodyPr>
            <a:normAutofit fontScale="90000"/>
          </a:bodyPr>
          <a:lstStyle/>
          <a:p>
            <a:pPr algn="ctr"/>
            <a:r>
              <a:rPr lang="ja-JP" altLang="en-US" dirty="0"/>
              <a:t>食支援</a:t>
            </a:r>
            <a:r>
              <a:rPr kumimoji="1" lang="ja-JP" altLang="en-US" dirty="0"/>
              <a:t>チーム</a:t>
            </a:r>
          </a:p>
        </p:txBody>
      </p:sp>
      <p:sp>
        <p:nvSpPr>
          <p:cNvPr id="4" name="角丸四角形 3"/>
          <p:cNvSpPr/>
          <p:nvPr/>
        </p:nvSpPr>
        <p:spPr>
          <a:xfrm>
            <a:off x="2259954" y="5986217"/>
            <a:ext cx="1656184" cy="720080"/>
          </a:xfrm>
          <a:prstGeom prst="roundRect">
            <a:avLst/>
          </a:prstGeom>
          <a:solidFill>
            <a:srgbClr val="66FF66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dirty="0">
                <a:solidFill>
                  <a:srgbClr val="000000"/>
                </a:solidFill>
              </a:rPr>
              <a:t>作業療法士</a:t>
            </a:r>
            <a:endParaRPr kumimoji="1" lang="ja-JP" altLang="en-US" dirty="0">
              <a:solidFill>
                <a:srgbClr val="000000"/>
              </a:solidFill>
            </a:endParaRPr>
          </a:p>
        </p:txBody>
      </p:sp>
      <p:sp>
        <p:nvSpPr>
          <p:cNvPr id="5" name="角丸四角形 4"/>
          <p:cNvSpPr/>
          <p:nvPr/>
        </p:nvSpPr>
        <p:spPr>
          <a:xfrm>
            <a:off x="4075616" y="5981091"/>
            <a:ext cx="1656184" cy="720080"/>
          </a:xfrm>
          <a:prstGeom prst="roundRect">
            <a:avLst/>
          </a:prstGeom>
          <a:solidFill>
            <a:srgbClr val="66FF66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dirty="0">
                <a:solidFill>
                  <a:srgbClr val="000000"/>
                </a:solidFill>
              </a:rPr>
              <a:t>理学療法士</a:t>
            </a:r>
            <a:endParaRPr kumimoji="1" lang="ja-JP" altLang="en-US" dirty="0">
              <a:solidFill>
                <a:srgbClr val="000000"/>
              </a:solidFill>
            </a:endParaRPr>
          </a:p>
        </p:txBody>
      </p:sp>
      <p:sp>
        <p:nvSpPr>
          <p:cNvPr id="6" name="角丸四角形 5"/>
          <p:cNvSpPr/>
          <p:nvPr/>
        </p:nvSpPr>
        <p:spPr>
          <a:xfrm>
            <a:off x="877656" y="5319595"/>
            <a:ext cx="1656184" cy="720080"/>
          </a:xfrm>
          <a:prstGeom prst="roundRect">
            <a:avLst/>
          </a:prstGeom>
          <a:solidFill>
            <a:srgbClr val="66FF66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dirty="0">
                <a:solidFill>
                  <a:srgbClr val="000000"/>
                </a:solidFill>
              </a:rPr>
              <a:t>歯科衛生士</a:t>
            </a:r>
            <a:endParaRPr kumimoji="1" lang="ja-JP" altLang="en-US" dirty="0">
              <a:solidFill>
                <a:srgbClr val="000000"/>
              </a:solidFill>
            </a:endParaRPr>
          </a:p>
        </p:txBody>
      </p:sp>
      <p:sp>
        <p:nvSpPr>
          <p:cNvPr id="7" name="角丸四角形 6"/>
          <p:cNvSpPr/>
          <p:nvPr/>
        </p:nvSpPr>
        <p:spPr>
          <a:xfrm>
            <a:off x="251520" y="4509120"/>
            <a:ext cx="1656184" cy="720080"/>
          </a:xfrm>
          <a:prstGeom prst="roundRect">
            <a:avLst/>
          </a:prstGeom>
          <a:solidFill>
            <a:srgbClr val="66FF66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dirty="0">
                <a:solidFill>
                  <a:srgbClr val="000000"/>
                </a:solidFill>
              </a:rPr>
              <a:t>管理栄養士</a:t>
            </a:r>
            <a:endParaRPr kumimoji="1" lang="ja-JP" altLang="en-US" dirty="0">
              <a:solidFill>
                <a:srgbClr val="000000"/>
              </a:solidFill>
            </a:endParaRPr>
          </a:p>
        </p:txBody>
      </p:sp>
      <p:sp>
        <p:nvSpPr>
          <p:cNvPr id="9" name="角丸四角形 8"/>
          <p:cNvSpPr/>
          <p:nvPr/>
        </p:nvSpPr>
        <p:spPr>
          <a:xfrm>
            <a:off x="5610852" y="5482559"/>
            <a:ext cx="1656184" cy="720080"/>
          </a:xfrm>
          <a:prstGeom prst="roundRect">
            <a:avLst/>
          </a:prstGeom>
          <a:solidFill>
            <a:srgbClr val="FFFF0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dirty="0">
                <a:solidFill>
                  <a:srgbClr val="000000"/>
                </a:solidFill>
              </a:rPr>
              <a:t>介護士</a:t>
            </a:r>
            <a:endParaRPr kumimoji="1" lang="ja-JP" altLang="en-US" dirty="0">
              <a:solidFill>
                <a:srgbClr val="000000"/>
              </a:solidFill>
            </a:endParaRPr>
          </a:p>
        </p:txBody>
      </p:sp>
      <p:sp>
        <p:nvSpPr>
          <p:cNvPr id="10" name="角丸四角形 9"/>
          <p:cNvSpPr/>
          <p:nvPr/>
        </p:nvSpPr>
        <p:spPr>
          <a:xfrm>
            <a:off x="6948343" y="4796681"/>
            <a:ext cx="1656184" cy="720080"/>
          </a:xfrm>
          <a:prstGeom prst="roundRect">
            <a:avLst/>
          </a:prstGeom>
          <a:solidFill>
            <a:srgbClr val="FFFF0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dirty="0">
                <a:solidFill>
                  <a:srgbClr val="000000"/>
                </a:solidFill>
              </a:rPr>
              <a:t>看護師</a:t>
            </a:r>
            <a:endParaRPr kumimoji="1" lang="ja-JP" altLang="en-US" dirty="0">
              <a:solidFill>
                <a:srgbClr val="000000"/>
              </a:solidFill>
            </a:endParaRPr>
          </a:p>
        </p:txBody>
      </p:sp>
      <p:sp>
        <p:nvSpPr>
          <p:cNvPr id="11" name="角丸四角形 10"/>
          <p:cNvSpPr/>
          <p:nvPr/>
        </p:nvSpPr>
        <p:spPr>
          <a:xfrm>
            <a:off x="7446155" y="6015293"/>
            <a:ext cx="1656184" cy="720080"/>
          </a:xfrm>
          <a:prstGeom prst="roundRect">
            <a:avLst/>
          </a:prstGeom>
          <a:solidFill>
            <a:srgbClr val="FFFF0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dirty="0">
                <a:solidFill>
                  <a:srgbClr val="000000"/>
                </a:solidFill>
              </a:rPr>
              <a:t>医師</a:t>
            </a:r>
            <a:endParaRPr kumimoji="1" lang="ja-JP" altLang="en-US" dirty="0">
              <a:solidFill>
                <a:srgbClr val="000000"/>
              </a:solidFill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1547664" y="908720"/>
            <a:ext cx="63963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3200" dirty="0"/>
              <a:t>最期まで口から食べることにこだわる</a:t>
            </a:r>
            <a:endParaRPr lang="en-US" altLang="ja-JP" sz="3200" dirty="0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596512" y="1527737"/>
            <a:ext cx="80425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000" b="1" dirty="0">
                <a:solidFill>
                  <a:srgbClr val="002060"/>
                </a:solidFill>
                <a:latin typeface="+mj-ea"/>
                <a:ea typeface="+mj-ea"/>
              </a:rPr>
              <a:t>食形態・栄養・口腔ケア・食べる方法・嚥下リハ・体全体の筋力・食事介助</a:t>
            </a:r>
          </a:p>
        </p:txBody>
      </p:sp>
      <p:sp>
        <p:nvSpPr>
          <p:cNvPr id="15" name="円/楕円 14"/>
          <p:cNvSpPr/>
          <p:nvPr/>
        </p:nvSpPr>
        <p:spPr>
          <a:xfrm>
            <a:off x="7236296" y="2316942"/>
            <a:ext cx="1800200" cy="1440160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>
                <a:solidFill>
                  <a:srgbClr val="FF0000"/>
                </a:solidFill>
              </a:rPr>
              <a:t>最期まで</a:t>
            </a:r>
            <a:endParaRPr kumimoji="1" lang="en-US" altLang="ja-JP" dirty="0">
              <a:solidFill>
                <a:srgbClr val="FF0000"/>
              </a:solidFill>
            </a:endParaRPr>
          </a:p>
          <a:p>
            <a:pPr algn="ctr"/>
            <a:r>
              <a:rPr kumimoji="1" lang="ja-JP" altLang="en-US" dirty="0">
                <a:solidFill>
                  <a:srgbClr val="FF0000"/>
                </a:solidFill>
              </a:rPr>
              <a:t>点滴しない</a:t>
            </a:r>
            <a:endParaRPr kumimoji="1" lang="en-US" altLang="ja-JP" dirty="0">
              <a:solidFill>
                <a:srgbClr val="FF0000"/>
              </a:solidFill>
            </a:endParaRPr>
          </a:p>
          <a:p>
            <a:pPr algn="ctr"/>
            <a:r>
              <a:rPr lang="ja-JP" altLang="en-US" dirty="0">
                <a:solidFill>
                  <a:srgbClr val="FF0000"/>
                </a:solidFill>
              </a:rPr>
              <a:t>選択肢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0622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704850"/>
            <a:ext cx="8229600" cy="707926"/>
          </a:xfrm>
        </p:spPr>
        <p:txBody>
          <a:bodyPr>
            <a:normAutofit fontScale="90000"/>
          </a:bodyPr>
          <a:lstStyle/>
          <a:p>
            <a:r>
              <a:rPr lang="ja-JP" altLang="en-US" sz="4400" dirty="0"/>
              <a:t>リハビリスタッフ＝元気にする仕事</a:t>
            </a:r>
            <a:endParaRPr kumimoji="1" lang="ja-JP" altLang="en-US" sz="4400" dirty="0"/>
          </a:p>
        </p:txBody>
      </p:sp>
      <p:pic>
        <p:nvPicPr>
          <p:cNvPr id="4" name="コンテンツ プレースホルダ 3" descr="0007018[1]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484784"/>
            <a:ext cx="5639278" cy="2952328"/>
          </a:xfrm>
        </p:spPr>
      </p:pic>
      <p:pic>
        <p:nvPicPr>
          <p:cNvPr id="5" name="図 4" descr="0007018_2[1].jpg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7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08490" y="3717032"/>
            <a:ext cx="5635510" cy="3140968"/>
          </a:xfrm>
          <a:prstGeom prst="rect">
            <a:avLst/>
          </a:prstGeom>
        </p:spPr>
      </p:pic>
      <p:pic>
        <p:nvPicPr>
          <p:cNvPr id="6" name="図 5" descr="0007018_3[1].jpg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71600" y="1772816"/>
            <a:ext cx="7208937" cy="44313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98206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994" y="836712"/>
            <a:ext cx="9164993" cy="5148570"/>
          </a:xfrm>
          <a:prstGeom prst="rect">
            <a:avLst/>
          </a:prstGeom>
        </p:spPr>
      </p:pic>
      <p:sp>
        <p:nvSpPr>
          <p:cNvPr id="3" name="テキスト ボックス 2"/>
          <p:cNvSpPr txBox="1"/>
          <p:nvPr/>
        </p:nvSpPr>
        <p:spPr>
          <a:xfrm>
            <a:off x="2377565" y="6190808"/>
            <a:ext cx="45929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dirty="0"/>
              <a:t>２０１６．８．６　伊吹山山頂のお花畑</a:t>
            </a:r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65104"/>
            <a:ext cx="1916649" cy="2492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2326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908720"/>
            <a:ext cx="7355160" cy="720080"/>
          </a:xfrm>
        </p:spPr>
        <p:txBody>
          <a:bodyPr/>
          <a:lstStyle/>
          <a:p>
            <a:r>
              <a:rPr kumimoji="1" lang="ja-JP" altLang="en-US" sz="4400" dirty="0"/>
              <a:t>歯科医の訪問診療（往診）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ja-JP" altLang="en-US" dirty="0"/>
              <a:t>老健で</a:t>
            </a:r>
            <a:endParaRPr kumimoji="1" lang="en-US" altLang="ja-JP" dirty="0"/>
          </a:p>
          <a:p>
            <a:r>
              <a:rPr kumimoji="1" lang="ja-JP" altLang="en-US" dirty="0"/>
              <a:t>在宅で</a:t>
            </a:r>
            <a:endParaRPr kumimoji="1" lang="en-US" altLang="ja-JP" dirty="0"/>
          </a:p>
          <a:p>
            <a:r>
              <a:rPr lang="ja-JP" altLang="en-US" dirty="0"/>
              <a:t>「抜歯も歯科処置も入れ歯の作成も可能ですよ」</a:t>
            </a:r>
            <a:endParaRPr lang="en-US" altLang="ja-JP" dirty="0"/>
          </a:p>
          <a:p>
            <a:r>
              <a:rPr lang="ja-JP" altLang="en-US" dirty="0"/>
              <a:t>「どんな診療・治療もします」</a:t>
            </a:r>
            <a:endParaRPr lang="en-US" altLang="ja-JP" dirty="0"/>
          </a:p>
          <a:p>
            <a:endParaRPr kumimoji="1" lang="ja-JP" altLang="en-US" dirty="0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3368144"/>
            <a:ext cx="4542010" cy="33397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861047"/>
            <a:ext cx="3821261" cy="28642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22908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図 12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2135330" y="-127837"/>
            <a:ext cx="4516246" cy="33871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図 9"/>
          <p:cNvPicPr>
            <a:picLocks noChangeAspect="1"/>
          </p:cNvPicPr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5167340" y="3454400"/>
            <a:ext cx="3840416" cy="28803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図 11"/>
          <p:cNvPicPr>
            <a:picLocks noChangeAspect="1"/>
          </p:cNvPicPr>
          <p:nvPr/>
        </p:nvPicPr>
        <p:blipFill>
          <a:blip r:embed="rId5" cstate="print">
            <a:extLst/>
          </a:blip>
          <a:stretch>
            <a:fillRect/>
          </a:stretch>
        </p:blipFill>
        <p:spPr>
          <a:xfrm>
            <a:off x="88677" y="493744"/>
            <a:ext cx="4427983" cy="33209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図 10"/>
          <p:cNvPicPr>
            <a:picLocks noChangeAspect="1"/>
          </p:cNvPicPr>
          <p:nvPr/>
        </p:nvPicPr>
        <p:blipFill>
          <a:blip r:embed="rId6" cstate="print">
            <a:extLst/>
          </a:blip>
          <a:stretch>
            <a:fillRect/>
          </a:stretch>
        </p:blipFill>
        <p:spPr>
          <a:xfrm>
            <a:off x="0" y="3549744"/>
            <a:ext cx="4355976" cy="32669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7524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167341" y="3941270"/>
            <a:ext cx="3843310" cy="287545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8" cstate="print">
            <a:extLst/>
          </a:blip>
          <a:stretch>
            <a:fillRect/>
          </a:stretch>
        </p:blipFill>
        <p:spPr>
          <a:xfrm>
            <a:off x="5272804" y="188640"/>
            <a:ext cx="3734952" cy="28012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円/楕円 1"/>
          <p:cNvSpPr/>
          <p:nvPr/>
        </p:nvSpPr>
        <p:spPr>
          <a:xfrm>
            <a:off x="2733675" y="765175"/>
            <a:ext cx="3603625" cy="1389063"/>
          </a:xfrm>
          <a:prstGeom prst="ellipse">
            <a:avLst/>
          </a:prstGeom>
          <a:solidFill>
            <a:schemeClr val="accent1">
              <a:alpha val="8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ja-JP" altLang="en-US" sz="2400" dirty="0">
                <a:solidFill>
                  <a:prstClr val="white"/>
                </a:solidFill>
              </a:rPr>
              <a:t>診療所</a:t>
            </a:r>
            <a:endParaRPr lang="en-US" altLang="ja-JP" sz="2400" dirty="0">
              <a:solidFill>
                <a:prstClr val="white"/>
              </a:solidFill>
            </a:endParaRPr>
          </a:p>
          <a:p>
            <a:pPr algn="ctr">
              <a:defRPr/>
            </a:pPr>
            <a:r>
              <a:rPr lang="ja-JP" altLang="en-US" sz="2400" dirty="0">
                <a:solidFill>
                  <a:prstClr val="white"/>
                </a:solidFill>
              </a:rPr>
              <a:t>訪問診療</a:t>
            </a:r>
          </a:p>
        </p:txBody>
      </p:sp>
      <p:sp>
        <p:nvSpPr>
          <p:cNvPr id="4" name="円/楕円 3"/>
          <p:cNvSpPr/>
          <p:nvPr/>
        </p:nvSpPr>
        <p:spPr>
          <a:xfrm>
            <a:off x="5040313" y="1993900"/>
            <a:ext cx="3463925" cy="1460500"/>
          </a:xfrm>
          <a:prstGeom prst="ellipse">
            <a:avLst/>
          </a:prstGeom>
          <a:solidFill>
            <a:srgbClr val="FF0000">
              <a:alpha val="80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ja-JP" altLang="en-US" sz="2400" dirty="0">
                <a:solidFill>
                  <a:prstClr val="white"/>
                </a:solidFill>
              </a:rPr>
              <a:t>訪問看護</a:t>
            </a:r>
            <a:endParaRPr lang="en-US" altLang="ja-JP" sz="2400" dirty="0">
              <a:solidFill>
                <a:prstClr val="white"/>
              </a:solidFill>
            </a:endParaRPr>
          </a:p>
        </p:txBody>
      </p:sp>
      <p:sp>
        <p:nvSpPr>
          <p:cNvPr id="5" name="円/楕円 4"/>
          <p:cNvSpPr/>
          <p:nvPr/>
        </p:nvSpPr>
        <p:spPr>
          <a:xfrm>
            <a:off x="5481638" y="3705225"/>
            <a:ext cx="3338512" cy="1668463"/>
          </a:xfrm>
          <a:prstGeom prst="ellipse">
            <a:avLst/>
          </a:prstGeom>
          <a:solidFill>
            <a:srgbClr val="00B050">
              <a:alpha val="82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ja-JP" altLang="en-US" sz="2400" dirty="0">
                <a:solidFill>
                  <a:prstClr val="white"/>
                </a:solidFill>
              </a:rPr>
              <a:t>居宅介護支援事業所</a:t>
            </a:r>
          </a:p>
        </p:txBody>
      </p:sp>
      <p:sp>
        <p:nvSpPr>
          <p:cNvPr id="6" name="円/楕円 5"/>
          <p:cNvSpPr/>
          <p:nvPr/>
        </p:nvSpPr>
        <p:spPr>
          <a:xfrm>
            <a:off x="2733675" y="5173663"/>
            <a:ext cx="3856038" cy="1423987"/>
          </a:xfrm>
          <a:prstGeom prst="ellipse">
            <a:avLst/>
          </a:prstGeom>
          <a:solidFill>
            <a:srgbClr val="FFC000">
              <a:alpha val="88000"/>
            </a:srgb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ja-JP" altLang="en-US" sz="2400" dirty="0">
                <a:solidFill>
                  <a:prstClr val="white"/>
                </a:solidFill>
              </a:rPr>
              <a:t>リハビリ</a:t>
            </a:r>
            <a:endParaRPr lang="en-US" altLang="ja-JP" sz="2400" dirty="0">
              <a:solidFill>
                <a:prstClr val="white"/>
              </a:solidFill>
            </a:endParaRPr>
          </a:p>
          <a:p>
            <a:pPr algn="ctr">
              <a:defRPr/>
            </a:pPr>
            <a:r>
              <a:rPr lang="ja-JP" altLang="en-US" sz="2400" dirty="0">
                <a:solidFill>
                  <a:prstClr val="white"/>
                </a:solidFill>
              </a:rPr>
              <a:t>訪問リハビリ</a:t>
            </a:r>
          </a:p>
        </p:txBody>
      </p:sp>
      <p:sp>
        <p:nvSpPr>
          <p:cNvPr id="7" name="円/楕円 6"/>
          <p:cNvSpPr/>
          <p:nvPr/>
        </p:nvSpPr>
        <p:spPr>
          <a:xfrm>
            <a:off x="611188" y="3705225"/>
            <a:ext cx="3600450" cy="1668463"/>
          </a:xfrm>
          <a:prstGeom prst="ellipse">
            <a:avLst/>
          </a:prstGeom>
          <a:solidFill>
            <a:schemeClr val="accent6">
              <a:alpha val="86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ja-JP" altLang="en-US" sz="2400" dirty="0">
                <a:solidFill>
                  <a:prstClr val="white"/>
                </a:solidFill>
              </a:rPr>
              <a:t>通所リハ</a:t>
            </a:r>
            <a:endParaRPr lang="en-US" altLang="ja-JP" sz="2400" dirty="0">
              <a:solidFill>
                <a:prstClr val="white"/>
              </a:solidFill>
            </a:endParaRPr>
          </a:p>
          <a:p>
            <a:pPr algn="ctr">
              <a:defRPr/>
            </a:pPr>
            <a:r>
              <a:rPr lang="ja-JP" altLang="en-US" sz="2400" dirty="0">
                <a:solidFill>
                  <a:prstClr val="white"/>
                </a:solidFill>
              </a:rPr>
              <a:t>（デイケア）</a:t>
            </a:r>
          </a:p>
        </p:txBody>
      </p:sp>
      <p:sp>
        <p:nvSpPr>
          <p:cNvPr id="18445" name="テキスト ボックス 13"/>
          <p:cNvSpPr txBox="1">
            <a:spLocks noChangeArrowheads="1"/>
          </p:cNvSpPr>
          <p:nvPr/>
        </p:nvSpPr>
        <p:spPr bwMode="auto">
          <a:xfrm>
            <a:off x="3252788" y="3227388"/>
            <a:ext cx="2817812" cy="955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ja-JP" altLang="en-US" sz="2800"/>
              <a:t>地域での暮らしを</a:t>
            </a:r>
            <a:br>
              <a:rPr lang="en-US" altLang="ja-JP" sz="2800"/>
            </a:br>
            <a:r>
              <a:rPr lang="ja-JP" altLang="en-US" sz="2800"/>
              <a:t>支える</a:t>
            </a:r>
            <a:endParaRPr lang="en-US" altLang="ja-JP" sz="2800"/>
          </a:p>
        </p:txBody>
      </p:sp>
      <p:sp>
        <p:nvSpPr>
          <p:cNvPr id="8" name="円/楕円 7"/>
          <p:cNvSpPr/>
          <p:nvPr/>
        </p:nvSpPr>
        <p:spPr>
          <a:xfrm>
            <a:off x="611188" y="1844675"/>
            <a:ext cx="3382962" cy="1609725"/>
          </a:xfrm>
          <a:prstGeom prst="ellipse">
            <a:avLst/>
          </a:prstGeom>
          <a:solidFill>
            <a:srgbClr val="00B0F0">
              <a:alpha val="80000"/>
            </a:srgb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ja-JP" altLang="en-US" sz="2400" dirty="0">
                <a:solidFill>
                  <a:prstClr val="white"/>
                </a:solidFill>
              </a:rPr>
              <a:t>老健</a:t>
            </a:r>
            <a:endParaRPr lang="en-US" altLang="ja-JP" sz="2400" dirty="0">
              <a:solidFill>
                <a:prstClr val="white"/>
              </a:solidFill>
            </a:endParaRPr>
          </a:p>
          <a:p>
            <a:pPr algn="ctr">
              <a:defRPr/>
            </a:pPr>
            <a:r>
              <a:rPr lang="ja-JP" altLang="en-US" sz="2400" dirty="0">
                <a:solidFill>
                  <a:prstClr val="white"/>
                </a:solidFill>
              </a:rPr>
              <a:t>ショートステイ</a:t>
            </a:r>
          </a:p>
        </p:txBody>
      </p:sp>
    </p:spTree>
    <p:extLst>
      <p:ext uri="{BB962C8B-B14F-4D97-AF65-F5344CB8AC3E}">
        <p14:creationId xmlns:p14="http://schemas.microsoft.com/office/powerpoint/2010/main" val="1412029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75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75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75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  <p:bldP spid="7" grpId="0" animBg="1"/>
      <p:bldP spid="8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/>
          </p:cNvSpPr>
          <p:nvPr>
            <p:ph type="title"/>
          </p:nvPr>
        </p:nvSpPr>
        <p:spPr>
          <a:xfrm>
            <a:off x="457200" y="704850"/>
            <a:ext cx="8229600" cy="708025"/>
          </a:xfrm>
        </p:spPr>
        <p:txBody>
          <a:bodyPr/>
          <a:lstStyle/>
          <a:p>
            <a:r>
              <a:rPr lang="ja-JP" altLang="en-US" sz="4000" dirty="0"/>
              <a:t>診療所</a:t>
            </a:r>
          </a:p>
        </p:txBody>
      </p:sp>
      <p:sp>
        <p:nvSpPr>
          <p:cNvPr id="21507" name="Text Box 11"/>
          <p:cNvSpPr txBox="1">
            <a:spLocks noChangeArrowheads="1"/>
          </p:cNvSpPr>
          <p:nvPr/>
        </p:nvSpPr>
        <p:spPr bwMode="auto">
          <a:xfrm>
            <a:off x="428624" y="2000250"/>
            <a:ext cx="7311727" cy="47727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r>
              <a:rPr lang="ja-JP" altLang="en-US" sz="2800" dirty="0">
                <a:latin typeface="HGP明朝E" pitchFamily="18" charset="-128"/>
                <a:ea typeface="HGP明朝E" pitchFamily="18" charset="-128"/>
              </a:rPr>
              <a:t>ベッドを持たない無床診療所</a:t>
            </a:r>
            <a:endParaRPr lang="en-US" altLang="ja-JP" sz="2800" dirty="0">
              <a:latin typeface="HGP明朝E" pitchFamily="18" charset="-128"/>
              <a:ea typeface="HGP明朝E" pitchFamily="18" charset="-128"/>
            </a:endParaRPr>
          </a:p>
          <a:p>
            <a:r>
              <a:rPr lang="ja-JP" altLang="en-US" sz="2800" dirty="0">
                <a:latin typeface="HGP明朝E" pitchFamily="18" charset="-128"/>
                <a:ea typeface="HGP明朝E" pitchFamily="18" charset="-128"/>
              </a:rPr>
              <a:t>　　　　（</a:t>
            </a:r>
            <a:r>
              <a:rPr lang="ja-JP" altLang="en-US" sz="2800" dirty="0">
                <a:solidFill>
                  <a:schemeClr val="accent1"/>
                </a:solidFill>
                <a:latin typeface="HGP明朝E" pitchFamily="18" charset="-128"/>
                <a:ea typeface="HGP明朝E" pitchFamily="18" charset="-128"/>
              </a:rPr>
              <a:t>在宅支援診療所</a:t>
            </a:r>
            <a:r>
              <a:rPr lang="ja-JP" altLang="en-US" sz="2800" dirty="0">
                <a:latin typeface="HGP明朝E" pitchFamily="18" charset="-128"/>
                <a:ea typeface="HGP明朝E" pitchFamily="18" charset="-128"/>
              </a:rPr>
              <a:t>　２４時間対応）</a:t>
            </a:r>
          </a:p>
          <a:p>
            <a:r>
              <a:rPr lang="ja-JP" altLang="en-US" sz="2800" dirty="0">
                <a:latin typeface="HGP明朝E" pitchFamily="18" charset="-128"/>
                <a:ea typeface="HGP明朝E" pitchFamily="18" charset="-128"/>
              </a:rPr>
              <a:t>４ヶ所の診療所・・・外来患者 </a:t>
            </a:r>
            <a:r>
              <a:rPr lang="ja-JP" altLang="en-US" sz="2800" dirty="0">
                <a:solidFill>
                  <a:schemeClr val="accent1"/>
                </a:solidFill>
                <a:latin typeface="HGP明朝E" pitchFamily="18" charset="-128"/>
                <a:ea typeface="HGP明朝E" pitchFamily="18" charset="-128"/>
              </a:rPr>
              <a:t>１日</a:t>
            </a:r>
            <a:r>
              <a:rPr lang="en-US" altLang="ja-JP" sz="2800" dirty="0">
                <a:solidFill>
                  <a:schemeClr val="accent1"/>
                </a:solidFill>
                <a:latin typeface="HGP明朝E" pitchFamily="18" charset="-128"/>
                <a:ea typeface="HGP明朝E" pitchFamily="18" charset="-128"/>
              </a:rPr>
              <a:t>60</a:t>
            </a:r>
            <a:r>
              <a:rPr lang="ja-JP" altLang="en-US" sz="2800" dirty="0">
                <a:solidFill>
                  <a:schemeClr val="accent1"/>
                </a:solidFill>
                <a:latin typeface="HGP明朝E" pitchFamily="18" charset="-128"/>
                <a:ea typeface="HGP明朝E" pitchFamily="18" charset="-128"/>
              </a:rPr>
              <a:t>～１００人</a:t>
            </a:r>
            <a:endParaRPr lang="en-US" altLang="ja-JP" sz="2800" dirty="0">
              <a:solidFill>
                <a:schemeClr val="accent1"/>
              </a:solidFill>
              <a:latin typeface="HGP明朝E" pitchFamily="18" charset="-128"/>
              <a:ea typeface="HGP明朝E" pitchFamily="18" charset="-128"/>
            </a:endParaRPr>
          </a:p>
          <a:p>
            <a:endParaRPr lang="en-US" altLang="ja-JP" sz="2800" dirty="0">
              <a:solidFill>
                <a:schemeClr val="accent1"/>
              </a:solidFill>
              <a:latin typeface="HGP明朝E" pitchFamily="18" charset="-128"/>
              <a:ea typeface="HGP明朝E" pitchFamily="18" charset="-128"/>
            </a:endParaRPr>
          </a:p>
          <a:p>
            <a:r>
              <a:rPr lang="ja-JP" altLang="en-US" sz="2800" dirty="0">
                <a:solidFill>
                  <a:srgbClr val="FF0000"/>
                </a:solidFill>
                <a:latin typeface="HGP明朝E" pitchFamily="18" charset="-128"/>
                <a:ea typeface="HGP明朝E" pitchFamily="18" charset="-128"/>
              </a:rPr>
              <a:t>科を限らない。何でも診る</a:t>
            </a:r>
            <a:br>
              <a:rPr lang="en-US" altLang="ja-JP" sz="2800" dirty="0">
                <a:solidFill>
                  <a:srgbClr val="FF0000"/>
                </a:solidFill>
                <a:latin typeface="HGP明朝E" pitchFamily="18" charset="-128"/>
                <a:ea typeface="HGP明朝E" pitchFamily="18" charset="-128"/>
              </a:rPr>
            </a:br>
            <a:r>
              <a:rPr lang="en-US" altLang="ja-JP" sz="2800" dirty="0">
                <a:solidFill>
                  <a:srgbClr val="FF0000"/>
                </a:solidFill>
                <a:latin typeface="HGP明朝E" pitchFamily="18" charset="-128"/>
                <a:ea typeface="HGP明朝E" pitchFamily="18" charset="-128"/>
              </a:rPr>
              <a:t>(</a:t>
            </a:r>
            <a:r>
              <a:rPr lang="ja-JP" altLang="en-US" sz="2800" dirty="0">
                <a:solidFill>
                  <a:srgbClr val="FF0000"/>
                </a:solidFill>
                <a:latin typeface="HGP明朝E" pitchFamily="18" charset="-128"/>
                <a:ea typeface="HGP明朝E" pitchFamily="18" charset="-128"/>
              </a:rPr>
              <a:t>内科・小児科・整形外科・耳鼻科・皮膚科・・・）</a:t>
            </a:r>
            <a:endParaRPr lang="en-US" altLang="ja-JP" sz="2800" dirty="0">
              <a:solidFill>
                <a:srgbClr val="FF0000"/>
              </a:solidFill>
              <a:latin typeface="HGP明朝E" pitchFamily="18" charset="-128"/>
              <a:ea typeface="HGP明朝E" pitchFamily="18" charset="-128"/>
            </a:endParaRPr>
          </a:p>
          <a:p>
            <a:r>
              <a:rPr lang="ja-JP" altLang="en-US" sz="2800" dirty="0">
                <a:solidFill>
                  <a:srgbClr val="FF0000"/>
                </a:solidFill>
                <a:latin typeface="HGP明朝E" pitchFamily="18" charset="-128"/>
                <a:ea typeface="HGP明朝E" pitchFamily="18" charset="-128"/>
              </a:rPr>
              <a:t>＝総合医・プライマリケア医</a:t>
            </a:r>
            <a:endParaRPr lang="en-US" altLang="ja-JP" sz="2800" dirty="0">
              <a:solidFill>
                <a:srgbClr val="FF0000"/>
              </a:solidFill>
              <a:latin typeface="HGP明朝E" pitchFamily="18" charset="-128"/>
              <a:ea typeface="HGP明朝E" pitchFamily="18" charset="-128"/>
            </a:endParaRPr>
          </a:p>
          <a:p>
            <a:r>
              <a:rPr lang="ja-JP" altLang="en-US" sz="2800" dirty="0">
                <a:solidFill>
                  <a:schemeClr val="accent1"/>
                </a:solidFill>
                <a:latin typeface="HGP明朝E" pitchFamily="18" charset="-128"/>
                <a:ea typeface="HGP明朝E" pitchFamily="18" charset="-128"/>
              </a:rPr>
              <a:t>その人の専門医・この地域の専門医</a:t>
            </a:r>
            <a:endParaRPr lang="en-US" altLang="ja-JP" sz="2800" dirty="0">
              <a:solidFill>
                <a:schemeClr val="accent1"/>
              </a:solidFill>
              <a:latin typeface="HGP明朝E" pitchFamily="18" charset="-128"/>
              <a:ea typeface="HGP明朝E" pitchFamily="18" charset="-128"/>
            </a:endParaRPr>
          </a:p>
          <a:p>
            <a:endParaRPr lang="en-US" altLang="ja-JP" sz="2800" dirty="0">
              <a:solidFill>
                <a:schemeClr val="accent1"/>
              </a:solidFill>
              <a:latin typeface="HGP明朝E" pitchFamily="18" charset="-128"/>
              <a:ea typeface="HGP明朝E" pitchFamily="18" charset="-128"/>
            </a:endParaRPr>
          </a:p>
          <a:p>
            <a:r>
              <a:rPr lang="ja-JP" altLang="en-US" sz="2800" dirty="0">
                <a:latin typeface="HGP明朝E" pitchFamily="18" charset="-128"/>
                <a:ea typeface="HGP明朝E" pitchFamily="18" charset="-128"/>
              </a:rPr>
              <a:t>地域医療を担う学生・研修医の受入れ</a:t>
            </a:r>
            <a:endParaRPr lang="ja-JP" altLang="en-US" sz="2800" dirty="0">
              <a:solidFill>
                <a:schemeClr val="accent1"/>
              </a:solidFill>
              <a:latin typeface="HGP明朝E" pitchFamily="18" charset="-128"/>
              <a:ea typeface="HGP明朝E" pitchFamily="18" charset="-128"/>
            </a:endParaRPr>
          </a:p>
          <a:p>
            <a:endParaRPr lang="ja-JP" altLang="en-US" sz="2400" dirty="0">
              <a:latin typeface="HGP明朝E" pitchFamily="18" charset="-128"/>
              <a:ea typeface="HGP明朝E" pitchFamily="18" charset="-128"/>
            </a:endParaRPr>
          </a:p>
        </p:txBody>
      </p:sp>
      <p:pic>
        <p:nvPicPr>
          <p:cNvPr id="21509" name="Picture 13" descr="2006-04-29-001[1]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88697" y="0"/>
            <a:ext cx="3955303" cy="22048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17591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図 2" descr="WEBmap_NEW2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43375" y="0"/>
            <a:ext cx="40957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フローチャート : 結合子 4"/>
          <p:cNvSpPr/>
          <p:nvPr/>
        </p:nvSpPr>
        <p:spPr>
          <a:xfrm>
            <a:off x="6286500" y="2571750"/>
            <a:ext cx="214313" cy="214313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6" name="フローチャート : 結合子 5"/>
          <p:cNvSpPr/>
          <p:nvPr/>
        </p:nvSpPr>
        <p:spPr>
          <a:xfrm>
            <a:off x="6643688" y="3786188"/>
            <a:ext cx="214312" cy="214312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7" name="フローチャート : 結合子 6"/>
          <p:cNvSpPr/>
          <p:nvPr/>
        </p:nvSpPr>
        <p:spPr>
          <a:xfrm>
            <a:off x="6429375" y="3214688"/>
            <a:ext cx="214313" cy="214312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8" name="フローチャート : 結合子 7"/>
          <p:cNvSpPr/>
          <p:nvPr/>
        </p:nvSpPr>
        <p:spPr>
          <a:xfrm>
            <a:off x="6572250" y="3571875"/>
            <a:ext cx="214313" cy="214313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11" name="フローチャート : 結合子 10"/>
          <p:cNvSpPr/>
          <p:nvPr/>
        </p:nvSpPr>
        <p:spPr>
          <a:xfrm>
            <a:off x="6143625" y="2071688"/>
            <a:ext cx="214313" cy="214312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12" name="フローチャート : 結合子 11"/>
          <p:cNvSpPr/>
          <p:nvPr/>
        </p:nvSpPr>
        <p:spPr>
          <a:xfrm>
            <a:off x="6929438" y="4071938"/>
            <a:ext cx="214312" cy="214312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13" name="フローチャート : 結合子 12"/>
          <p:cNvSpPr/>
          <p:nvPr/>
        </p:nvSpPr>
        <p:spPr>
          <a:xfrm>
            <a:off x="6572250" y="4143375"/>
            <a:ext cx="214313" cy="214313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14" name="フローチャート : 結合子 13"/>
          <p:cNvSpPr/>
          <p:nvPr/>
        </p:nvSpPr>
        <p:spPr>
          <a:xfrm>
            <a:off x="7000875" y="4857750"/>
            <a:ext cx="214313" cy="214313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15" name="フローチャート : 結合子 14"/>
          <p:cNvSpPr/>
          <p:nvPr/>
        </p:nvSpPr>
        <p:spPr>
          <a:xfrm>
            <a:off x="7000875" y="4572000"/>
            <a:ext cx="214313" cy="214313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16" name="フローチャート : 結合子 15"/>
          <p:cNvSpPr/>
          <p:nvPr/>
        </p:nvSpPr>
        <p:spPr>
          <a:xfrm>
            <a:off x="6858000" y="4357688"/>
            <a:ext cx="214313" cy="214312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17" name="フローチャート : 結合子 16"/>
          <p:cNvSpPr/>
          <p:nvPr/>
        </p:nvSpPr>
        <p:spPr>
          <a:xfrm>
            <a:off x="6286500" y="4429125"/>
            <a:ext cx="214313" cy="214313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20" name="フローチャート : 結合子 19"/>
          <p:cNvSpPr/>
          <p:nvPr/>
        </p:nvSpPr>
        <p:spPr>
          <a:xfrm>
            <a:off x="6000750" y="5357813"/>
            <a:ext cx="214313" cy="214312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0" y="5000625"/>
            <a:ext cx="4337050" cy="13843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2800" dirty="0">
                <a:solidFill>
                  <a:srgbClr val="FF0000"/>
                </a:solidFill>
                <a:latin typeface="+mj-ea"/>
                <a:ea typeface="+mj-ea"/>
              </a:rPr>
              <a:t>地域全体が病院</a:t>
            </a:r>
            <a:r>
              <a:rPr lang="ja-JP" altLang="en-US" sz="2800" dirty="0">
                <a:latin typeface="+mj-ea"/>
                <a:ea typeface="+mj-ea"/>
              </a:rPr>
              <a:t>であり、</a:t>
            </a:r>
            <a:endParaRPr lang="en-US" altLang="ja-JP" sz="2800" dirty="0">
              <a:latin typeface="+mj-ea"/>
              <a:ea typeface="+mj-ea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2800" dirty="0">
                <a:latin typeface="+mj-ea"/>
                <a:ea typeface="+mj-ea"/>
              </a:rPr>
              <a:t>家がベッドであり、</a:t>
            </a:r>
            <a:endParaRPr lang="en-US" altLang="ja-JP" sz="2800" dirty="0">
              <a:latin typeface="+mj-ea"/>
              <a:ea typeface="+mj-ea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2800" dirty="0">
                <a:latin typeface="+mj-ea"/>
                <a:ea typeface="+mj-ea"/>
              </a:rPr>
              <a:t>（携帯）電話がナースコール</a:t>
            </a:r>
          </a:p>
        </p:txBody>
      </p:sp>
      <p:sp>
        <p:nvSpPr>
          <p:cNvPr id="23571" name="Text Box 23"/>
          <p:cNvSpPr txBox="1">
            <a:spLocks noChangeArrowheads="1"/>
          </p:cNvSpPr>
          <p:nvPr/>
        </p:nvSpPr>
        <p:spPr bwMode="auto">
          <a:xfrm>
            <a:off x="395288" y="908050"/>
            <a:ext cx="3168650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ja-JP" altLang="en-US" sz="4000"/>
              <a:t>在宅医療と</a:t>
            </a:r>
          </a:p>
          <a:p>
            <a:r>
              <a:rPr lang="ja-JP" altLang="en-US" sz="4000"/>
              <a:t>　　地域連携</a:t>
            </a:r>
          </a:p>
        </p:txBody>
      </p:sp>
      <p:pic>
        <p:nvPicPr>
          <p:cNvPr id="23572" name="Picture 25" descr="図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72225" y="2997200"/>
            <a:ext cx="252413" cy="25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73" name="Picture 26" descr="図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16688" y="3284538"/>
            <a:ext cx="252412" cy="252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74" name="Picture 27" descr="図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16688" y="2997200"/>
            <a:ext cx="252412" cy="25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75" name="Picture 28" descr="図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43663" y="4652963"/>
            <a:ext cx="252412" cy="252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76" name="Picture 29" descr="図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72225" y="3284538"/>
            <a:ext cx="252413" cy="252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77" name="Picture 30" descr="図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88125" y="3213100"/>
            <a:ext cx="252413" cy="25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78" name="Picture 31" descr="図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43663" y="3573463"/>
            <a:ext cx="252412" cy="252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79" name="Picture 32" descr="図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16688" y="3789363"/>
            <a:ext cx="252412" cy="252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80" name="Picture 33" descr="図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59563" y="3644900"/>
            <a:ext cx="252412" cy="25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81" name="Picture 34" descr="図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88125" y="3644900"/>
            <a:ext cx="252413" cy="25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82" name="Picture 37" descr="図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88125" y="3860800"/>
            <a:ext cx="252413" cy="25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83" name="Picture 38" descr="図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32588" y="3789363"/>
            <a:ext cx="252412" cy="252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84" name="Picture 39" descr="図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59563" y="3860800"/>
            <a:ext cx="252412" cy="25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85" name="Picture 40" descr="図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72225" y="4076700"/>
            <a:ext cx="252413" cy="25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86" name="Picture 41" descr="図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16688" y="3933825"/>
            <a:ext cx="252412" cy="25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87" name="Picture 42" descr="図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77050" y="4149725"/>
            <a:ext cx="252413" cy="25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88" name="Picture 43" descr="図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88125" y="4149725"/>
            <a:ext cx="252413" cy="25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89" name="Picture 44" descr="図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16688" y="4221163"/>
            <a:ext cx="252412" cy="252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90" name="Picture 45" descr="図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40425" y="3933825"/>
            <a:ext cx="252413" cy="25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91" name="Picture 46" descr="図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43663" y="4365625"/>
            <a:ext cx="252412" cy="25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92" name="Picture 47" descr="図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04025" y="4076700"/>
            <a:ext cx="252413" cy="25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93" name="Picture 48" descr="図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04025" y="3860800"/>
            <a:ext cx="252413" cy="25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94" name="Picture 49" descr="図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67400" y="4292600"/>
            <a:ext cx="252413" cy="25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95" name="Picture 50" descr="図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27763" y="2492375"/>
            <a:ext cx="252412" cy="25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96" name="Picture 53" descr="図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00788" y="2924175"/>
            <a:ext cx="252412" cy="25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" name="円/楕円 45"/>
          <p:cNvSpPr/>
          <p:nvPr/>
        </p:nvSpPr>
        <p:spPr>
          <a:xfrm>
            <a:off x="4500562" y="4857750"/>
            <a:ext cx="1871637" cy="1523578"/>
          </a:xfrm>
          <a:prstGeom prst="ellipse">
            <a:avLst/>
          </a:prstGeom>
          <a:solidFill>
            <a:srgbClr val="FFFF00">
              <a:alpha val="41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23598" name="テキスト ボックス 46"/>
          <p:cNvSpPr txBox="1">
            <a:spLocks noChangeArrowheads="1"/>
          </p:cNvSpPr>
          <p:nvPr/>
        </p:nvSpPr>
        <p:spPr bwMode="auto">
          <a:xfrm>
            <a:off x="214313" y="3786188"/>
            <a:ext cx="415370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ja-JP" altLang="en-US" sz="2400" dirty="0">
                <a:solidFill>
                  <a:srgbClr val="0070C0"/>
                </a:solidFill>
                <a:latin typeface="HGS明朝E" pitchFamily="18" charset="-128"/>
                <a:ea typeface="HGS明朝E" pitchFamily="18" charset="-128"/>
              </a:rPr>
              <a:t>米原近江地域でも展開 </a:t>
            </a:r>
            <a:r>
              <a:rPr lang="en-US" altLang="ja-JP" sz="2400" dirty="0">
                <a:solidFill>
                  <a:srgbClr val="0070C0"/>
                </a:solidFill>
                <a:latin typeface="HGS明朝E" pitchFamily="18" charset="-128"/>
                <a:ea typeface="HGS明朝E" pitchFamily="18" charset="-128"/>
              </a:rPr>
              <a:t>100</a:t>
            </a:r>
            <a:r>
              <a:rPr lang="ja-JP" altLang="en-US" sz="2400" dirty="0">
                <a:solidFill>
                  <a:srgbClr val="0070C0"/>
                </a:solidFill>
                <a:latin typeface="HGS明朝E" pitchFamily="18" charset="-128"/>
                <a:ea typeface="HGS明朝E" pitchFamily="18" charset="-128"/>
              </a:rPr>
              <a:t>名</a:t>
            </a:r>
          </a:p>
        </p:txBody>
      </p:sp>
      <p:sp>
        <p:nvSpPr>
          <p:cNvPr id="23599" name="テキスト ボックス 48"/>
          <p:cNvSpPr txBox="1">
            <a:spLocks noChangeArrowheads="1"/>
          </p:cNvSpPr>
          <p:nvPr/>
        </p:nvSpPr>
        <p:spPr bwMode="auto">
          <a:xfrm>
            <a:off x="468313" y="2636838"/>
            <a:ext cx="3671887" cy="95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ja-JP" altLang="en-US" sz="2800" dirty="0">
                <a:latin typeface="Constantia" pitchFamily="18" charset="0"/>
                <a:ea typeface="HGP明朝E" pitchFamily="18" charset="-128"/>
              </a:rPr>
              <a:t>現在</a:t>
            </a:r>
            <a:r>
              <a:rPr lang="ja-JP" altLang="en-US" sz="2800" dirty="0">
                <a:solidFill>
                  <a:srgbClr val="FF0000"/>
                </a:solidFill>
                <a:latin typeface="Constantia" pitchFamily="18" charset="0"/>
                <a:ea typeface="HGP明朝E" pitchFamily="18" charset="-128"/>
              </a:rPr>
              <a:t>７０～８０名</a:t>
            </a:r>
            <a:r>
              <a:rPr lang="ja-JP" altLang="en-US" sz="2800" dirty="0">
                <a:latin typeface="Constantia" pitchFamily="18" charset="0"/>
                <a:ea typeface="HGP明朝E" pitchFamily="18" charset="-128"/>
              </a:rPr>
              <a:t>の在宅医療</a:t>
            </a:r>
            <a:r>
              <a:rPr lang="ja-JP" altLang="en-US" sz="2800" dirty="0">
                <a:solidFill>
                  <a:srgbClr val="FFC000"/>
                </a:solidFill>
                <a:latin typeface="Constantia" pitchFamily="18" charset="0"/>
                <a:ea typeface="HGP明朝E" pitchFamily="18" charset="-128"/>
              </a:rPr>
              <a:t>・・・半径１０ｋｍ</a:t>
            </a:r>
          </a:p>
        </p:txBody>
      </p:sp>
      <p:sp>
        <p:nvSpPr>
          <p:cNvPr id="48" name="円/楕円 47"/>
          <p:cNvSpPr/>
          <p:nvPr/>
        </p:nvSpPr>
        <p:spPr>
          <a:xfrm>
            <a:off x="1043608" y="692696"/>
            <a:ext cx="7272337" cy="2808287"/>
          </a:xfrm>
          <a:prstGeom prst="ellipse">
            <a:avLst/>
          </a:prstGeom>
          <a:solidFill>
            <a:schemeClr val="accent1">
              <a:alpha val="8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ja-JP" altLang="en-US" sz="5400" dirty="0"/>
              <a:t>地域全体が病院</a:t>
            </a:r>
          </a:p>
        </p:txBody>
      </p:sp>
      <p:sp>
        <p:nvSpPr>
          <p:cNvPr id="50" name="円/楕円 49"/>
          <p:cNvSpPr/>
          <p:nvPr/>
        </p:nvSpPr>
        <p:spPr>
          <a:xfrm>
            <a:off x="828674" y="4161880"/>
            <a:ext cx="7343775" cy="2376487"/>
          </a:xfrm>
          <a:prstGeom prst="ellipse">
            <a:avLst/>
          </a:prstGeom>
          <a:solidFill>
            <a:srgbClr val="FF0000">
              <a:alpha val="83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ja-JP" altLang="en-US" sz="5400" dirty="0"/>
              <a:t>２４時間つながる安心</a:t>
            </a:r>
          </a:p>
        </p:txBody>
      </p:sp>
      <p:pic>
        <p:nvPicPr>
          <p:cNvPr id="51" name="Picture 34" descr="図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68344" y="4005064"/>
            <a:ext cx="252413" cy="25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" name="Picture 34" descr="図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48264" y="5013176"/>
            <a:ext cx="252413" cy="25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" name="Picture 34" descr="図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40152" y="4797152"/>
            <a:ext cx="252413" cy="25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31405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  <p:bldP spid="50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タイトル 1"/>
          <p:cNvSpPr>
            <a:spLocks noGrp="1"/>
          </p:cNvSpPr>
          <p:nvPr>
            <p:ph type="title"/>
          </p:nvPr>
        </p:nvSpPr>
        <p:spPr>
          <a:xfrm>
            <a:off x="468313" y="692150"/>
            <a:ext cx="8229600" cy="923925"/>
          </a:xfrm>
        </p:spPr>
        <p:txBody>
          <a:bodyPr/>
          <a:lstStyle/>
          <a:p>
            <a:pPr eaLnBrk="1" hangingPunct="1"/>
            <a:r>
              <a:rPr lang="ja-JP" altLang="en-US" sz="4400" b="1" dirty="0"/>
              <a:t>訪問看護</a:t>
            </a:r>
          </a:p>
        </p:txBody>
      </p:sp>
      <p:sp>
        <p:nvSpPr>
          <p:cNvPr id="24579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ja-JP" altLang="en-US" sz="2400" dirty="0"/>
              <a:t>「いぶき」は看護師４名（常勤）</a:t>
            </a:r>
            <a:endParaRPr lang="en-US" altLang="ja-JP" sz="2400" dirty="0"/>
          </a:p>
          <a:p>
            <a:pPr eaLnBrk="1" hangingPunct="1"/>
            <a:r>
              <a:rPr lang="ja-JP" altLang="en-US" sz="2400" dirty="0"/>
              <a:t>「アンタレス」や「日赤」等他の</a:t>
            </a:r>
            <a:br>
              <a:rPr lang="en-US" altLang="ja-JP" sz="2400" dirty="0"/>
            </a:br>
            <a:r>
              <a:rPr lang="ja-JP" altLang="en-US" sz="2400" dirty="0"/>
              <a:t>訪問看護ステーションとの連携・・・</a:t>
            </a:r>
            <a:endParaRPr lang="en-US" altLang="ja-JP" sz="2400" dirty="0"/>
          </a:p>
          <a:p>
            <a:pPr eaLnBrk="1" hangingPunct="1"/>
            <a:r>
              <a:rPr lang="ja-JP" altLang="en-US" sz="2400" dirty="0"/>
              <a:t>２４時間の壁</a:t>
            </a:r>
            <a:endParaRPr lang="en-US" altLang="ja-JP" sz="2400" dirty="0"/>
          </a:p>
        </p:txBody>
      </p:sp>
      <p:pic>
        <p:nvPicPr>
          <p:cNvPr id="24580" name="図 1" descr="WEBmap_NEW2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80063" y="1773238"/>
            <a:ext cx="3036887" cy="5084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2" name="Picture 7" descr="IMG_016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6875" y="3811588"/>
            <a:ext cx="3889375" cy="2916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3" name="AutoShape 6"/>
          <p:cNvSpPr>
            <a:spLocks noChangeArrowheads="1"/>
          </p:cNvSpPr>
          <p:nvPr/>
        </p:nvSpPr>
        <p:spPr bwMode="auto">
          <a:xfrm>
            <a:off x="6985000" y="5759450"/>
            <a:ext cx="1944688" cy="857250"/>
          </a:xfrm>
          <a:prstGeom prst="wedgeEllipseCallout">
            <a:avLst>
              <a:gd name="adj1" fmla="val -70569"/>
              <a:gd name="adj2" fmla="val -96259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ja-JP" altLang="en-US"/>
              <a:t>アンタレス</a:t>
            </a:r>
          </a:p>
          <a:p>
            <a:pPr algn="ctr"/>
            <a:r>
              <a:rPr lang="ja-JP" altLang="en-US"/>
              <a:t>（青祥会）</a:t>
            </a:r>
          </a:p>
        </p:txBody>
      </p:sp>
      <p:sp>
        <p:nvSpPr>
          <p:cNvPr id="24584" name="AutoShape 6"/>
          <p:cNvSpPr>
            <a:spLocks noChangeArrowheads="1"/>
          </p:cNvSpPr>
          <p:nvPr/>
        </p:nvSpPr>
        <p:spPr bwMode="auto">
          <a:xfrm>
            <a:off x="4284663" y="3860800"/>
            <a:ext cx="1358900" cy="854075"/>
          </a:xfrm>
          <a:prstGeom prst="wedgeEllipseCallout">
            <a:avLst>
              <a:gd name="adj1" fmla="val 81815"/>
              <a:gd name="adj2" fmla="val 76403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ja-JP" altLang="en-US"/>
              <a:t>日赤</a:t>
            </a:r>
            <a:br>
              <a:rPr lang="en-US" altLang="ja-JP"/>
            </a:br>
            <a:r>
              <a:rPr lang="ja-JP" altLang="en-US"/>
              <a:t>訪問</a:t>
            </a:r>
            <a:r>
              <a:rPr lang="en-US" altLang="ja-JP"/>
              <a:t>ST</a:t>
            </a:r>
            <a:endParaRPr lang="ja-JP" altLang="en-US"/>
          </a:p>
        </p:txBody>
      </p:sp>
      <p:sp>
        <p:nvSpPr>
          <p:cNvPr id="24585" name="AutoShape 6"/>
          <p:cNvSpPr>
            <a:spLocks noChangeArrowheads="1"/>
          </p:cNvSpPr>
          <p:nvPr/>
        </p:nvSpPr>
        <p:spPr bwMode="auto">
          <a:xfrm>
            <a:off x="3563938" y="4724400"/>
            <a:ext cx="1358900" cy="854075"/>
          </a:xfrm>
          <a:prstGeom prst="wedgeEllipseCallout">
            <a:avLst>
              <a:gd name="adj1" fmla="val 130417"/>
              <a:gd name="adj2" fmla="val 10977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ja-JP" altLang="en-US" dirty="0"/>
              <a:t>訪問</a:t>
            </a:r>
            <a:r>
              <a:rPr lang="en-US" altLang="ja-JP" dirty="0"/>
              <a:t>ST</a:t>
            </a:r>
          </a:p>
          <a:p>
            <a:pPr algn="ctr"/>
            <a:r>
              <a:rPr lang="ja-JP" altLang="en-US" dirty="0"/>
              <a:t>りぷる</a:t>
            </a:r>
          </a:p>
        </p:txBody>
      </p:sp>
      <p:sp>
        <p:nvSpPr>
          <p:cNvPr id="24586" name="AutoShape 6"/>
          <p:cNvSpPr>
            <a:spLocks noChangeArrowheads="1"/>
          </p:cNvSpPr>
          <p:nvPr/>
        </p:nvSpPr>
        <p:spPr bwMode="auto">
          <a:xfrm>
            <a:off x="3563938" y="5661025"/>
            <a:ext cx="1358900" cy="854075"/>
          </a:xfrm>
          <a:prstGeom prst="wedgeEllipseCallout">
            <a:avLst>
              <a:gd name="adj1" fmla="val 139759"/>
              <a:gd name="adj2" fmla="val -36606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ja-JP" altLang="en-US"/>
              <a:t>訪問</a:t>
            </a:r>
            <a:r>
              <a:rPr lang="en-US" altLang="ja-JP"/>
              <a:t>ST</a:t>
            </a:r>
          </a:p>
          <a:p>
            <a:pPr algn="ctr"/>
            <a:r>
              <a:rPr lang="ja-JP" altLang="en-US"/>
              <a:t>あすか</a:t>
            </a:r>
          </a:p>
        </p:txBody>
      </p:sp>
      <p:sp>
        <p:nvSpPr>
          <p:cNvPr id="24587" name="テキスト ボックス 11"/>
          <p:cNvSpPr txBox="1">
            <a:spLocks noChangeArrowheads="1"/>
          </p:cNvSpPr>
          <p:nvPr/>
        </p:nvSpPr>
        <p:spPr bwMode="auto">
          <a:xfrm>
            <a:off x="7451725" y="4724400"/>
            <a:ext cx="4159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ja-JP" altLang="en-US">
                <a:solidFill>
                  <a:srgbClr val="FF6600"/>
                </a:solidFill>
              </a:rPr>
              <a:t>●</a:t>
            </a:r>
          </a:p>
        </p:txBody>
      </p:sp>
      <p:sp>
        <p:nvSpPr>
          <p:cNvPr id="24588" name="正方形/長方形 12"/>
          <p:cNvSpPr>
            <a:spLocks noChangeArrowheads="1"/>
          </p:cNvSpPr>
          <p:nvPr/>
        </p:nvSpPr>
        <p:spPr bwMode="auto">
          <a:xfrm>
            <a:off x="6372225" y="5157788"/>
            <a:ext cx="41592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ja-JP" altLang="en-US">
                <a:solidFill>
                  <a:srgbClr val="FF6600"/>
                </a:solidFill>
              </a:rPr>
              <a:t>●</a:t>
            </a:r>
          </a:p>
        </p:txBody>
      </p:sp>
      <p:sp>
        <p:nvSpPr>
          <p:cNvPr id="24589" name="正方形/長方形 13"/>
          <p:cNvSpPr>
            <a:spLocks noChangeArrowheads="1"/>
          </p:cNvSpPr>
          <p:nvPr/>
        </p:nvSpPr>
        <p:spPr bwMode="auto">
          <a:xfrm>
            <a:off x="5867400" y="4724400"/>
            <a:ext cx="4159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ja-JP" altLang="en-US">
                <a:solidFill>
                  <a:srgbClr val="FF6600"/>
                </a:solidFill>
              </a:rPr>
              <a:t>●</a:t>
            </a:r>
          </a:p>
        </p:txBody>
      </p:sp>
      <p:sp>
        <p:nvSpPr>
          <p:cNvPr id="24590" name="正方形/長方形 14"/>
          <p:cNvSpPr>
            <a:spLocks noChangeArrowheads="1"/>
          </p:cNvSpPr>
          <p:nvPr/>
        </p:nvSpPr>
        <p:spPr bwMode="auto">
          <a:xfrm>
            <a:off x="5867400" y="5084763"/>
            <a:ext cx="4159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ja-JP" altLang="en-US" dirty="0">
                <a:solidFill>
                  <a:srgbClr val="FF6600"/>
                </a:solidFill>
              </a:rPr>
              <a:t>●</a:t>
            </a:r>
          </a:p>
        </p:txBody>
      </p:sp>
      <p:sp>
        <p:nvSpPr>
          <p:cNvPr id="24591" name="正方形/長方形 15"/>
          <p:cNvSpPr>
            <a:spLocks noChangeArrowheads="1"/>
          </p:cNvSpPr>
          <p:nvPr/>
        </p:nvSpPr>
        <p:spPr bwMode="auto">
          <a:xfrm>
            <a:off x="5940425" y="5589588"/>
            <a:ext cx="41592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ja-JP" altLang="en-US">
                <a:solidFill>
                  <a:srgbClr val="FF6600"/>
                </a:solidFill>
              </a:rPr>
              <a:t>●</a:t>
            </a:r>
          </a:p>
        </p:txBody>
      </p:sp>
      <p:sp>
        <p:nvSpPr>
          <p:cNvPr id="24592" name="AutoShape 6"/>
          <p:cNvSpPr>
            <a:spLocks noChangeArrowheads="1"/>
          </p:cNvSpPr>
          <p:nvPr/>
        </p:nvSpPr>
        <p:spPr bwMode="auto">
          <a:xfrm>
            <a:off x="5395913" y="3060700"/>
            <a:ext cx="1358900" cy="1143000"/>
          </a:xfrm>
          <a:prstGeom prst="wedgeEllipseCallout">
            <a:avLst>
              <a:gd name="adj1" fmla="val 16565"/>
              <a:gd name="adj2" fmla="val 120824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ja-JP" altLang="en-US"/>
              <a:t>市立長浜病院</a:t>
            </a:r>
            <a:br>
              <a:rPr lang="en-US" altLang="ja-JP"/>
            </a:br>
            <a:r>
              <a:rPr lang="ja-JP" altLang="en-US"/>
              <a:t>訪問</a:t>
            </a:r>
            <a:r>
              <a:rPr lang="en-US" altLang="ja-JP"/>
              <a:t>ST</a:t>
            </a:r>
            <a:endParaRPr lang="ja-JP" altLang="en-US"/>
          </a:p>
        </p:txBody>
      </p:sp>
      <p:sp>
        <p:nvSpPr>
          <p:cNvPr id="24593" name="正方形/長方形 1"/>
          <p:cNvSpPr>
            <a:spLocks noChangeArrowheads="1"/>
          </p:cNvSpPr>
          <p:nvPr/>
        </p:nvSpPr>
        <p:spPr bwMode="auto">
          <a:xfrm>
            <a:off x="6100763" y="4975225"/>
            <a:ext cx="41592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ja-JP" altLang="en-US">
                <a:solidFill>
                  <a:srgbClr val="FF6600"/>
                </a:solidFill>
              </a:rPr>
              <a:t>●</a:t>
            </a:r>
          </a:p>
        </p:txBody>
      </p:sp>
      <p:sp>
        <p:nvSpPr>
          <p:cNvPr id="2" name="角丸四角形 1"/>
          <p:cNvSpPr/>
          <p:nvPr/>
        </p:nvSpPr>
        <p:spPr>
          <a:xfrm>
            <a:off x="6350577" y="836712"/>
            <a:ext cx="2105099" cy="1368152"/>
          </a:xfrm>
          <a:prstGeom prst="roundRect">
            <a:avLst/>
          </a:prstGeom>
          <a:solidFill>
            <a:srgbClr val="FFFF00"/>
          </a:solidFill>
          <a:ln>
            <a:solidFill>
              <a:srgbClr val="D2A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>
                <a:solidFill>
                  <a:srgbClr val="000000"/>
                </a:solidFill>
                <a:latin typeface="+mj-ea"/>
                <a:ea typeface="+mj-ea"/>
              </a:rPr>
              <a:t>湖北病院</a:t>
            </a:r>
            <a:endParaRPr kumimoji="1" lang="en-US" altLang="ja-JP" dirty="0">
              <a:solidFill>
                <a:srgbClr val="000000"/>
              </a:solidFill>
              <a:latin typeface="+mj-ea"/>
              <a:ea typeface="+mj-ea"/>
            </a:endParaRPr>
          </a:p>
          <a:p>
            <a:pPr algn="ctr"/>
            <a:r>
              <a:rPr lang="ja-JP" altLang="en-US" dirty="0">
                <a:solidFill>
                  <a:srgbClr val="000000"/>
                </a:solidFill>
                <a:latin typeface="+mj-ea"/>
                <a:ea typeface="+mj-ea"/>
              </a:rPr>
              <a:t>かがやき</a:t>
            </a:r>
            <a:endParaRPr lang="en-US" altLang="ja-JP" dirty="0">
              <a:solidFill>
                <a:srgbClr val="000000"/>
              </a:solidFill>
              <a:latin typeface="+mj-ea"/>
              <a:ea typeface="+mj-ea"/>
            </a:endParaRPr>
          </a:p>
          <a:p>
            <a:pPr algn="ctr"/>
            <a:r>
              <a:rPr kumimoji="1" lang="ja-JP" altLang="en-US" dirty="0">
                <a:solidFill>
                  <a:srgbClr val="000000"/>
                </a:solidFill>
                <a:latin typeface="+mj-ea"/>
                <a:ea typeface="+mj-ea"/>
              </a:rPr>
              <a:t>やまびこ</a:t>
            </a:r>
            <a:endParaRPr kumimoji="1" lang="en-US" altLang="ja-JP" dirty="0">
              <a:solidFill>
                <a:srgbClr val="000000"/>
              </a:solidFill>
              <a:latin typeface="+mj-ea"/>
              <a:ea typeface="+mj-ea"/>
            </a:endParaRPr>
          </a:p>
          <a:p>
            <a:pPr algn="ctr"/>
            <a:r>
              <a:rPr lang="ja-JP" altLang="en-US" dirty="0">
                <a:solidFill>
                  <a:srgbClr val="000000"/>
                </a:solidFill>
                <a:latin typeface="+mj-ea"/>
                <a:ea typeface="+mj-ea"/>
              </a:rPr>
              <a:t>あざい　など</a:t>
            </a:r>
            <a:endParaRPr kumimoji="1" lang="ja-JP" altLang="en-US" dirty="0">
              <a:solidFill>
                <a:srgbClr val="000000"/>
              </a:solidFill>
              <a:latin typeface="+mj-ea"/>
              <a:ea typeface="+mj-ea"/>
            </a:endParaRPr>
          </a:p>
        </p:txBody>
      </p:sp>
      <p:sp>
        <p:nvSpPr>
          <p:cNvPr id="18" name="AutoShape 6"/>
          <p:cNvSpPr>
            <a:spLocks noChangeArrowheads="1"/>
          </p:cNvSpPr>
          <p:nvPr/>
        </p:nvSpPr>
        <p:spPr bwMode="auto">
          <a:xfrm>
            <a:off x="4932040" y="6003925"/>
            <a:ext cx="1358900" cy="854075"/>
          </a:xfrm>
          <a:prstGeom prst="wedgeEllipseCallout">
            <a:avLst>
              <a:gd name="adj1" fmla="val 60539"/>
              <a:gd name="adj2" fmla="val -39809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ja-JP" altLang="en-US" dirty="0"/>
              <a:t>訪問</a:t>
            </a:r>
            <a:r>
              <a:rPr lang="en-US" altLang="ja-JP" dirty="0"/>
              <a:t>ST</a:t>
            </a:r>
          </a:p>
          <a:p>
            <a:pPr algn="ctr"/>
            <a:r>
              <a:rPr lang="ja-JP" altLang="en-US" dirty="0"/>
              <a:t>ライフ</a:t>
            </a:r>
          </a:p>
        </p:txBody>
      </p:sp>
      <p:sp>
        <p:nvSpPr>
          <p:cNvPr id="19" name="正方形/長方形 1"/>
          <p:cNvSpPr>
            <a:spLocks noChangeArrowheads="1"/>
          </p:cNvSpPr>
          <p:nvPr/>
        </p:nvSpPr>
        <p:spPr bwMode="auto">
          <a:xfrm>
            <a:off x="6300192" y="5949280"/>
            <a:ext cx="41592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ja-JP" altLang="en-US">
                <a:solidFill>
                  <a:srgbClr val="FF6600"/>
                </a:solidFill>
              </a:rPr>
              <a:t>●</a:t>
            </a:r>
          </a:p>
        </p:txBody>
      </p:sp>
    </p:spTree>
    <p:extLst>
      <p:ext uri="{BB962C8B-B14F-4D97-AF65-F5344CB8AC3E}">
        <p14:creationId xmlns:p14="http://schemas.microsoft.com/office/powerpoint/2010/main" val="1455036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95536" y="620688"/>
            <a:ext cx="8147248" cy="1296144"/>
          </a:xfrm>
        </p:spPr>
        <p:txBody>
          <a:bodyPr>
            <a:noAutofit/>
          </a:bodyPr>
          <a:lstStyle/>
          <a:p>
            <a:r>
              <a:rPr kumimoji="1" lang="ja-JP" altLang="en-US" sz="4000" dirty="0"/>
              <a:t>訪問看護ステーション廃止</a:t>
            </a:r>
            <a:br>
              <a:rPr kumimoji="1" lang="en-US" altLang="ja-JP" sz="4000" dirty="0"/>
            </a:br>
            <a:r>
              <a:rPr lang="ja-JP" altLang="en-US" sz="4000" dirty="0"/>
              <a:t>　　診療所の見なしの訪問看護に</a:t>
            </a:r>
            <a:endParaRPr kumimoji="1" lang="ja-JP" altLang="en-US" sz="4000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251520" y="2060848"/>
            <a:ext cx="8712968" cy="4389120"/>
          </a:xfrm>
        </p:spPr>
        <p:txBody>
          <a:bodyPr>
            <a:normAutofit lnSpcReduction="10000"/>
          </a:bodyPr>
          <a:lstStyle/>
          <a:p>
            <a:r>
              <a:rPr kumimoji="1" lang="ja-JP" altLang="en-US" dirty="0"/>
              <a:t>①訪問看護ステーションは赤字　－１０００万</a:t>
            </a:r>
            <a:r>
              <a:rPr kumimoji="1" lang="en-US" altLang="ja-JP" dirty="0"/>
              <a:t>/</a:t>
            </a:r>
            <a:r>
              <a:rPr kumimoji="1" lang="ja-JP" altLang="en-US" dirty="0"/>
              <a:t>年</a:t>
            </a:r>
            <a:endParaRPr kumimoji="1" lang="en-US" altLang="ja-JP" dirty="0"/>
          </a:p>
          <a:p>
            <a:r>
              <a:rPr lang="ja-JP" altLang="en-US" dirty="0"/>
              <a:t>②不安定な経営・・・癌は短期間。認知症や廃用はデイサービスやショートステイ、ロング入所に流れてしまう</a:t>
            </a:r>
            <a:endParaRPr lang="en-US" altLang="ja-JP" dirty="0"/>
          </a:p>
          <a:p>
            <a:r>
              <a:rPr kumimoji="1" lang="ja-JP" altLang="en-US" dirty="0"/>
              <a:t>③割高な訪問看護の値段（１回 ８</a:t>
            </a:r>
            <a:r>
              <a:rPr lang="ja-JP" altLang="en-US" dirty="0"/>
              <a:t>１４</a:t>
            </a:r>
            <a:r>
              <a:rPr kumimoji="1" lang="ja-JP" altLang="en-US" dirty="0"/>
              <a:t>点 </a:t>
            </a:r>
            <a:r>
              <a:rPr lang="ja-JP" altLang="en-US" dirty="0"/>
              <a:t>＞デイ１日 ７８０点）</a:t>
            </a:r>
            <a:br>
              <a:rPr lang="en-US" altLang="ja-JP" dirty="0"/>
            </a:br>
            <a:r>
              <a:rPr lang="ja-JP" altLang="en-US" dirty="0"/>
              <a:t>　</a:t>
            </a:r>
            <a:r>
              <a:rPr lang="ja-JP" altLang="en-US" sz="1800" dirty="0"/>
              <a:t>　（訪問看護ステーションは３０～６０分。デイサービスは要介護３、 ５～７時間）</a:t>
            </a:r>
            <a:endParaRPr kumimoji="1" lang="en-US" altLang="ja-JP" sz="1800" dirty="0"/>
          </a:p>
          <a:p>
            <a:r>
              <a:rPr lang="ja-JP" altLang="en-US" dirty="0"/>
              <a:t>②訪問看護ステーションの看護師４名と、外来の看護師４名をまとめ、６人の看護師で外来＋訪問看護をしてもらう</a:t>
            </a:r>
            <a:endParaRPr lang="en-US" altLang="ja-JP" dirty="0"/>
          </a:p>
          <a:p>
            <a:r>
              <a:rPr kumimoji="1" lang="ja-JP" altLang="en-US" dirty="0"/>
              <a:t>③２４時間体制</a:t>
            </a:r>
            <a:endParaRPr kumimoji="1" lang="en-US" altLang="ja-JP" dirty="0"/>
          </a:p>
          <a:p>
            <a:r>
              <a:rPr lang="ja-JP" altLang="en-US" dirty="0"/>
              <a:t>④医師の往診・訪問診療患者と、訪問看護の患者が重なる・・・</a:t>
            </a:r>
            <a:r>
              <a:rPr lang="ja-JP" altLang="en-US" dirty="0">
                <a:solidFill>
                  <a:srgbClr val="FF0000"/>
                </a:solidFill>
              </a:rPr>
              <a:t>医師が休める２４時間体制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タイトル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30369" cy="1211411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ja-JP" altLang="en-US" sz="4400" b="1" dirty="0"/>
              <a:t>居宅介護支援事業所</a:t>
            </a:r>
            <a:br>
              <a:rPr lang="en-US" altLang="ja-JP" sz="4400" b="1" dirty="0"/>
            </a:br>
            <a:r>
              <a:rPr lang="ja-JP" altLang="en-US" sz="4400" b="1" dirty="0"/>
              <a:t>（ケアマネ－ジャー）</a:t>
            </a:r>
          </a:p>
        </p:txBody>
      </p:sp>
      <p:sp>
        <p:nvSpPr>
          <p:cNvPr id="2560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ja-JP" altLang="en-US" dirty="0"/>
              <a:t>在宅で過ごす利用者の</a:t>
            </a:r>
            <a:r>
              <a:rPr lang="ja-JP" altLang="en-US" dirty="0">
                <a:solidFill>
                  <a:srgbClr val="FF0000"/>
                </a:solidFill>
              </a:rPr>
              <a:t>生活</a:t>
            </a:r>
            <a:r>
              <a:rPr lang="ja-JP" altLang="en-US" dirty="0"/>
              <a:t>を</a:t>
            </a:r>
            <a:br>
              <a:rPr lang="en-US" altLang="ja-JP" dirty="0"/>
            </a:br>
            <a:r>
              <a:rPr lang="ja-JP" altLang="en-US" dirty="0"/>
              <a:t>支援する</a:t>
            </a:r>
            <a:endParaRPr lang="en-US" altLang="ja-JP" dirty="0"/>
          </a:p>
          <a:p>
            <a:pPr eaLnBrk="1" hangingPunct="1"/>
            <a:r>
              <a:rPr lang="ja-JP" altLang="en-US" dirty="0"/>
              <a:t>湖北でのルール・・・共通様式</a:t>
            </a:r>
            <a:br>
              <a:rPr lang="en-US" altLang="ja-JP" dirty="0"/>
            </a:br>
            <a:r>
              <a:rPr lang="ja-JP" altLang="en-US" dirty="0"/>
              <a:t>ケアマネタイム</a:t>
            </a:r>
            <a:r>
              <a:rPr lang="en-US" altLang="ja-JP" dirty="0"/>
              <a:t>(</a:t>
            </a:r>
            <a:r>
              <a:rPr lang="ja-JP" altLang="en-US" dirty="0"/>
              <a:t>面談をする）</a:t>
            </a:r>
            <a:endParaRPr lang="en-US" altLang="ja-JP" dirty="0"/>
          </a:p>
          <a:p>
            <a:pPr eaLnBrk="1" hangingPunct="1"/>
            <a:r>
              <a:rPr lang="ja-JP" altLang="en-US" dirty="0"/>
              <a:t>医師とケアマネが携帯電話で</a:t>
            </a:r>
            <a:br>
              <a:rPr lang="en-US" altLang="ja-JP" dirty="0"/>
            </a:br>
            <a:r>
              <a:rPr lang="ja-JP" altLang="en-US" dirty="0"/>
              <a:t>連絡できる関係</a:t>
            </a:r>
            <a:endParaRPr lang="en-US" altLang="ja-JP" dirty="0"/>
          </a:p>
          <a:p>
            <a:pPr eaLnBrk="1" hangingPunct="1"/>
            <a:r>
              <a:rPr lang="ja-JP" altLang="en-US" dirty="0"/>
              <a:t>米原市社協のケアマネ</a:t>
            </a:r>
            <a:br>
              <a:rPr lang="en-US" altLang="ja-JP" dirty="0"/>
            </a:br>
            <a:r>
              <a:rPr lang="ja-JP" altLang="en-US" dirty="0"/>
              <a:t>ケースの</a:t>
            </a:r>
            <a:r>
              <a:rPr lang="ja-JP" altLang="en-US" sz="2400" dirty="0">
                <a:solidFill>
                  <a:srgbClr val="FF0000"/>
                </a:solidFill>
              </a:rPr>
              <a:t>６割</a:t>
            </a:r>
            <a:r>
              <a:rPr lang="ja-JP" altLang="en-US" dirty="0"/>
              <a:t>が家での看取り</a:t>
            </a:r>
            <a:endParaRPr lang="en-US" altLang="ja-JP" dirty="0"/>
          </a:p>
          <a:p>
            <a:pPr eaLnBrk="1" hangingPunct="1"/>
            <a:r>
              <a:rPr lang="ja-JP" altLang="en-US" dirty="0"/>
              <a:t>ホワイドボードミーティング</a:t>
            </a:r>
            <a:br>
              <a:rPr lang="en-US" altLang="ja-JP" dirty="0"/>
            </a:br>
            <a:r>
              <a:rPr lang="en-US" altLang="ja-JP" dirty="0"/>
              <a:t>(</a:t>
            </a:r>
            <a:r>
              <a:rPr lang="ja-JP" altLang="en-US" dirty="0"/>
              <a:t>多職種の勉強会）</a:t>
            </a:r>
            <a:endParaRPr lang="en-US" altLang="ja-JP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5220072" y="734367"/>
            <a:ext cx="3744416" cy="28083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図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4712" y="3702381"/>
            <a:ext cx="3924473" cy="29416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21305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564672"/>
          </a:xfrm>
        </p:spPr>
        <p:txBody>
          <a:bodyPr>
            <a:normAutofit fontScale="90000"/>
          </a:bodyPr>
          <a:lstStyle/>
          <a:p>
            <a:r>
              <a:rPr kumimoji="1" lang="ja-JP" altLang="en-US" dirty="0"/>
              <a:t>デイケア（通所リハビリ）</a:t>
            </a:r>
          </a:p>
        </p:txBody>
      </p:sp>
      <p:sp>
        <p:nvSpPr>
          <p:cNvPr id="5" name="コンテンツ プレースホルダ 4"/>
          <p:cNvSpPr>
            <a:spLocks noGrp="1"/>
          </p:cNvSpPr>
          <p:nvPr>
            <p:ph idx="1"/>
          </p:nvPr>
        </p:nvSpPr>
        <p:spPr>
          <a:xfrm>
            <a:off x="323528" y="1935480"/>
            <a:ext cx="8363272" cy="4389120"/>
          </a:xfrm>
        </p:spPr>
        <p:txBody>
          <a:bodyPr/>
          <a:lstStyle/>
          <a:p>
            <a:r>
              <a:rPr kumimoji="1" lang="ja-JP" altLang="en-US" dirty="0"/>
              <a:t>定員　２５名・・・実際は１０名で苦戦</a:t>
            </a:r>
            <a:endParaRPr kumimoji="1" lang="en-US" altLang="ja-JP" dirty="0"/>
          </a:p>
          <a:p>
            <a:r>
              <a:rPr lang="ja-JP" altLang="en-US" dirty="0"/>
              <a:t>赤字　－１０００万</a:t>
            </a:r>
            <a:endParaRPr lang="en-US" altLang="ja-JP" dirty="0"/>
          </a:p>
          <a:p>
            <a:r>
              <a:rPr lang="ja-JP" altLang="en-US" dirty="0"/>
              <a:t>介護保険の点数が下げられている</a:t>
            </a:r>
            <a:endParaRPr lang="en-US" altLang="ja-JP" dirty="0"/>
          </a:p>
          <a:p>
            <a:r>
              <a:rPr lang="ja-JP" altLang="en-US" dirty="0"/>
              <a:t>集中リハ加算を取りに行く・・・半年で卒業。毎月マネジメント会議</a:t>
            </a:r>
            <a:endParaRPr lang="en-US" altLang="ja-JP" dirty="0"/>
          </a:p>
          <a:p>
            <a:r>
              <a:rPr lang="ja-JP" altLang="en-US" dirty="0"/>
              <a:t>総合事業への参入・・・要支援の時期から介入開始</a:t>
            </a:r>
            <a:endParaRPr lang="en-US" altLang="ja-JP" dirty="0"/>
          </a:p>
          <a:p>
            <a:r>
              <a:rPr lang="ja-JP" altLang="en-US" dirty="0"/>
              <a:t>時短デイの開始・・・リハビリだけがしたい団塊の世代のニーズに合わせる</a:t>
            </a:r>
            <a:endParaRPr lang="en-US" altLang="ja-JP" dirty="0"/>
          </a:p>
          <a:p>
            <a:endParaRPr kumimoji="1" lang="ja-JP" altLang="en-US" dirty="0"/>
          </a:p>
        </p:txBody>
      </p:sp>
      <p:pic>
        <p:nvPicPr>
          <p:cNvPr id="6" name="コンテンツ プレースホルダ 3" descr="デイケア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217709" y="1124744"/>
            <a:ext cx="2926291" cy="219471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コンテンツ プレースホルダ 2"/>
          <p:cNvSpPr>
            <a:spLocks noGrp="1"/>
          </p:cNvSpPr>
          <p:nvPr>
            <p:ph idx="1"/>
          </p:nvPr>
        </p:nvSpPr>
        <p:spPr>
          <a:xfrm>
            <a:off x="467544" y="1628800"/>
            <a:ext cx="8352928" cy="2586038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ja-JP" altLang="en-US" sz="2800" dirty="0">
                <a:solidFill>
                  <a:schemeClr val="accent2">
                    <a:lumMod val="50000"/>
                  </a:schemeClr>
                </a:solidFill>
              </a:rPr>
              <a:t>理念は、「</a:t>
            </a:r>
            <a:r>
              <a:rPr lang="ja-JP" altLang="en-US" sz="2800" dirty="0">
                <a:solidFill>
                  <a:srgbClr val="FF0000"/>
                </a:solidFill>
              </a:rPr>
              <a:t>地域支援とリハビリ</a:t>
            </a:r>
            <a:r>
              <a:rPr lang="ja-JP" altLang="en-US" sz="2800" dirty="0">
                <a:solidFill>
                  <a:schemeClr val="accent2">
                    <a:lumMod val="50000"/>
                  </a:schemeClr>
                </a:solidFill>
              </a:rPr>
              <a:t>」　　６０床</a:t>
            </a:r>
            <a:endParaRPr lang="en-US" altLang="ja-JP" sz="2800" dirty="0">
              <a:solidFill>
                <a:schemeClr val="accent2">
                  <a:lumMod val="50000"/>
                </a:schemeClr>
              </a:solidFill>
            </a:endParaRPr>
          </a:p>
          <a:p>
            <a:pPr eaLnBrk="1" hangingPunct="1">
              <a:defRPr/>
            </a:pPr>
            <a:r>
              <a:rPr lang="ja-JP" altLang="en-US" sz="2800" dirty="0">
                <a:solidFill>
                  <a:schemeClr val="accent2">
                    <a:lumMod val="50000"/>
                  </a:schemeClr>
                </a:solidFill>
              </a:rPr>
              <a:t>入所期間は４ヶ月を限度とする・・・</a:t>
            </a:r>
            <a:r>
              <a:rPr lang="ja-JP" altLang="en-US" sz="2800" dirty="0">
                <a:solidFill>
                  <a:srgbClr val="FF0000"/>
                </a:solidFill>
              </a:rPr>
              <a:t>在宅復帰８割</a:t>
            </a:r>
            <a:endParaRPr lang="en-US" altLang="ja-JP" sz="2800" dirty="0">
              <a:solidFill>
                <a:srgbClr val="FF0000"/>
              </a:solidFill>
            </a:endParaRPr>
          </a:p>
          <a:p>
            <a:pPr eaLnBrk="1" hangingPunct="1">
              <a:defRPr/>
            </a:pPr>
            <a:r>
              <a:rPr lang="ja-JP" altLang="en-US" sz="2800" dirty="0">
                <a:solidFill>
                  <a:schemeClr val="accent2">
                    <a:lumMod val="50000"/>
                  </a:schemeClr>
                </a:solidFill>
              </a:rPr>
              <a:t>ショートステイを増やす・・・３０床</a:t>
            </a:r>
            <a:br>
              <a:rPr lang="en-US" altLang="ja-JP" sz="2800" dirty="0">
                <a:solidFill>
                  <a:schemeClr val="accent2">
                    <a:lumMod val="50000"/>
                  </a:schemeClr>
                </a:solidFill>
              </a:rPr>
            </a:br>
            <a:r>
              <a:rPr lang="ja-JP" altLang="en-US" sz="2800" dirty="0">
                <a:solidFill>
                  <a:schemeClr val="accent2">
                    <a:lumMod val="50000"/>
                  </a:schemeClr>
                </a:solidFill>
              </a:rPr>
              <a:t>１ヶ月に</a:t>
            </a:r>
            <a:r>
              <a:rPr lang="en-US" altLang="ja-JP" sz="2800" dirty="0">
                <a:solidFill>
                  <a:schemeClr val="tx2"/>
                </a:solidFill>
                <a:latin typeface="+mj-ea"/>
                <a:ea typeface="+mj-ea"/>
              </a:rPr>
              <a:t>330</a:t>
            </a:r>
            <a:r>
              <a:rPr lang="ja-JP" altLang="en-US" sz="2800" dirty="0">
                <a:solidFill>
                  <a:schemeClr val="tx2"/>
                </a:solidFill>
                <a:latin typeface="+mj-ea"/>
                <a:ea typeface="+mj-ea"/>
              </a:rPr>
              <a:t>～</a:t>
            </a:r>
            <a:r>
              <a:rPr lang="en-US" altLang="ja-JP" sz="2800" dirty="0">
                <a:solidFill>
                  <a:schemeClr val="tx2"/>
                </a:solidFill>
                <a:latin typeface="+mj-ea"/>
                <a:ea typeface="+mj-ea"/>
              </a:rPr>
              <a:t>360</a:t>
            </a:r>
            <a:r>
              <a:rPr lang="ja-JP" altLang="en-US" sz="2800" dirty="0">
                <a:solidFill>
                  <a:schemeClr val="tx2"/>
                </a:solidFill>
              </a:rPr>
              <a:t>人</a:t>
            </a:r>
            <a:r>
              <a:rPr lang="ja-JP" altLang="en-US" sz="2800" dirty="0">
                <a:solidFill>
                  <a:schemeClr val="accent2">
                    <a:lumMod val="50000"/>
                  </a:schemeClr>
                </a:solidFill>
              </a:rPr>
              <a:t>の入退所、在院日数　平均４日</a:t>
            </a:r>
            <a:endParaRPr lang="en-US" altLang="ja-JP" sz="2800" dirty="0">
              <a:solidFill>
                <a:schemeClr val="accent2">
                  <a:lumMod val="50000"/>
                </a:schemeClr>
              </a:solidFill>
            </a:endParaRPr>
          </a:p>
          <a:p>
            <a:pPr eaLnBrk="1" hangingPunct="1">
              <a:defRPr/>
            </a:pPr>
            <a:r>
              <a:rPr lang="ja-JP" altLang="en-US" sz="2800" dirty="0">
                <a:solidFill>
                  <a:srgbClr val="FF0000"/>
                </a:solidFill>
              </a:rPr>
              <a:t>看取り</a:t>
            </a:r>
            <a:r>
              <a:rPr lang="en-US" altLang="ja-JP" sz="2800" dirty="0">
                <a:solidFill>
                  <a:srgbClr val="FF0000"/>
                </a:solidFill>
              </a:rPr>
              <a:t>OK</a:t>
            </a:r>
            <a:r>
              <a:rPr lang="ja-JP" altLang="en-US" sz="2800" dirty="0">
                <a:solidFill>
                  <a:schemeClr val="accent2">
                    <a:lumMod val="50000"/>
                  </a:schemeClr>
                </a:solidFill>
              </a:rPr>
              <a:t>・・・亡くなる直前に家に帰すことも</a:t>
            </a:r>
          </a:p>
        </p:txBody>
      </p:sp>
      <p:sp>
        <p:nvSpPr>
          <p:cNvPr id="26627" name="タイトル 1"/>
          <p:cNvSpPr>
            <a:spLocks noGrp="1"/>
          </p:cNvSpPr>
          <p:nvPr>
            <p:ph type="title"/>
          </p:nvPr>
        </p:nvSpPr>
        <p:spPr>
          <a:xfrm>
            <a:off x="428625" y="285750"/>
            <a:ext cx="8001000" cy="1143000"/>
          </a:xfrm>
        </p:spPr>
        <p:txBody>
          <a:bodyPr/>
          <a:lstStyle/>
          <a:p>
            <a:pPr eaLnBrk="1" hangingPunct="1"/>
            <a:r>
              <a:rPr lang="ja-JP" altLang="en-US" sz="4400" dirty="0"/>
              <a:t>老健（介護老人保健施設）　</a:t>
            </a:r>
            <a:r>
              <a:rPr lang="ja-JP" altLang="en-US" dirty="0"/>
              <a:t>　　</a:t>
            </a:r>
          </a:p>
        </p:txBody>
      </p:sp>
      <p:pic>
        <p:nvPicPr>
          <p:cNvPr id="26628" name="図 3" descr="2006-10-22-020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64163" y="4325938"/>
            <a:ext cx="3089275" cy="231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円形吹き出し 5"/>
          <p:cNvSpPr/>
          <p:nvPr/>
        </p:nvSpPr>
        <p:spPr>
          <a:xfrm>
            <a:off x="179512" y="4437063"/>
            <a:ext cx="4968751" cy="2232025"/>
          </a:xfrm>
          <a:prstGeom prst="wedgeEllipseCallout">
            <a:avLst>
              <a:gd name="adj1" fmla="val -5689"/>
              <a:gd name="adj2" fmla="val -70172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ja-JP" altLang="en-US" sz="2400" dirty="0">
                <a:solidFill>
                  <a:schemeClr val="tx1"/>
                </a:solidFill>
              </a:rPr>
              <a:t>老健で年３～５名の看取り。</a:t>
            </a:r>
            <a:endParaRPr lang="en-US" altLang="ja-JP" sz="2400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ja-JP" altLang="en-US" sz="2400" dirty="0">
                <a:solidFill>
                  <a:schemeClr val="tx1"/>
                </a:solidFill>
              </a:rPr>
              <a:t>亡くなる当日～数日前に家に帰して在宅看取りが年５名程度</a:t>
            </a:r>
          </a:p>
        </p:txBody>
      </p:sp>
    </p:spTree>
    <p:extLst>
      <p:ext uri="{BB962C8B-B14F-4D97-AF65-F5344CB8AC3E}">
        <p14:creationId xmlns:p14="http://schemas.microsoft.com/office/powerpoint/2010/main" val="2121050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1835697" y="1988840"/>
            <a:ext cx="5525256" cy="41439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7651" name="タイトル 1"/>
          <p:cNvSpPr>
            <a:spLocks noGrp="1"/>
          </p:cNvSpPr>
          <p:nvPr>
            <p:ph type="title"/>
          </p:nvPr>
        </p:nvSpPr>
        <p:spPr>
          <a:xfrm>
            <a:off x="428625" y="285750"/>
            <a:ext cx="8001000" cy="1143000"/>
          </a:xfrm>
        </p:spPr>
        <p:txBody>
          <a:bodyPr/>
          <a:lstStyle/>
          <a:p>
            <a:pPr eaLnBrk="1" hangingPunct="1"/>
            <a:r>
              <a:rPr lang="ja-JP" altLang="en-US" sz="4400"/>
              <a:t>中規模多機能施設としての老健　</a:t>
            </a:r>
            <a:r>
              <a:rPr lang="ja-JP" altLang="en-US"/>
              <a:t>　　</a:t>
            </a:r>
          </a:p>
        </p:txBody>
      </p:sp>
      <p:sp>
        <p:nvSpPr>
          <p:cNvPr id="7" name="円/楕円 6"/>
          <p:cNvSpPr/>
          <p:nvPr/>
        </p:nvSpPr>
        <p:spPr>
          <a:xfrm>
            <a:off x="2051050" y="1458913"/>
            <a:ext cx="4752975" cy="1368425"/>
          </a:xfrm>
          <a:prstGeom prst="ellipse">
            <a:avLst/>
          </a:prstGeom>
          <a:solidFill>
            <a:schemeClr val="accent1">
              <a:alpha val="8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ja-JP" altLang="en-US" sz="2800" dirty="0"/>
              <a:t>地域支援</a:t>
            </a:r>
            <a:endParaRPr lang="en-US" altLang="ja-JP" sz="2800" dirty="0"/>
          </a:p>
          <a:p>
            <a:pPr algn="ctr">
              <a:defRPr/>
            </a:pPr>
            <a:r>
              <a:rPr lang="ja-JP" altLang="en-US" sz="2400" dirty="0"/>
              <a:t>レスパイト（家族の</a:t>
            </a:r>
            <a:r>
              <a:rPr lang="ja-JP" altLang="en-US" sz="2400" dirty="0">
                <a:solidFill>
                  <a:srgbClr val="FFFF00"/>
                </a:solidFill>
              </a:rPr>
              <a:t>休息</a:t>
            </a:r>
            <a:r>
              <a:rPr lang="ja-JP" altLang="en-US" sz="2400" dirty="0"/>
              <a:t>）</a:t>
            </a:r>
          </a:p>
        </p:txBody>
      </p:sp>
      <p:sp>
        <p:nvSpPr>
          <p:cNvPr id="8" name="円/楕円 7"/>
          <p:cNvSpPr/>
          <p:nvPr/>
        </p:nvSpPr>
        <p:spPr>
          <a:xfrm>
            <a:off x="5178935" y="2405049"/>
            <a:ext cx="4392612" cy="1655762"/>
          </a:xfrm>
          <a:prstGeom prst="ellipse">
            <a:avLst/>
          </a:prstGeom>
          <a:solidFill>
            <a:srgbClr val="00B050">
              <a:alpha val="91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ja-JP" altLang="en-US" sz="2800" dirty="0"/>
              <a:t>リハビリ</a:t>
            </a:r>
            <a:endParaRPr lang="en-US" altLang="ja-JP" sz="2800" dirty="0"/>
          </a:p>
          <a:p>
            <a:pPr algn="ctr">
              <a:defRPr/>
            </a:pPr>
            <a:r>
              <a:rPr lang="ja-JP" altLang="en-US" sz="2400" dirty="0"/>
              <a:t>（</a:t>
            </a:r>
            <a:r>
              <a:rPr lang="ja-JP" altLang="en-US" sz="2400" dirty="0">
                <a:solidFill>
                  <a:srgbClr val="FFFF00"/>
                </a:solidFill>
              </a:rPr>
              <a:t>元気</a:t>
            </a:r>
            <a:r>
              <a:rPr lang="ja-JP" altLang="en-US" sz="2400" dirty="0"/>
              <a:t>にして家に帰る）</a:t>
            </a:r>
          </a:p>
        </p:txBody>
      </p:sp>
      <p:sp>
        <p:nvSpPr>
          <p:cNvPr id="9" name="円/楕円 8"/>
          <p:cNvSpPr/>
          <p:nvPr/>
        </p:nvSpPr>
        <p:spPr>
          <a:xfrm>
            <a:off x="107703" y="2466819"/>
            <a:ext cx="3455987" cy="1728788"/>
          </a:xfrm>
          <a:prstGeom prst="ellipse">
            <a:avLst/>
          </a:prstGeom>
          <a:solidFill>
            <a:srgbClr val="C00000">
              <a:alpha val="89000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ja-JP" altLang="en-US" sz="2800" dirty="0"/>
              <a:t>栄養や清潔</a:t>
            </a:r>
            <a:endParaRPr lang="en-US" altLang="ja-JP" sz="2800" dirty="0"/>
          </a:p>
          <a:p>
            <a:pPr>
              <a:defRPr/>
            </a:pPr>
            <a:r>
              <a:rPr lang="ja-JP" altLang="en-US" sz="2400" dirty="0"/>
              <a:t>（元気に清潔に）</a:t>
            </a:r>
          </a:p>
        </p:txBody>
      </p:sp>
      <p:sp>
        <p:nvSpPr>
          <p:cNvPr id="10" name="円/楕円 9"/>
          <p:cNvSpPr/>
          <p:nvPr/>
        </p:nvSpPr>
        <p:spPr>
          <a:xfrm>
            <a:off x="6093762" y="3835088"/>
            <a:ext cx="3455987" cy="1511300"/>
          </a:xfrm>
          <a:prstGeom prst="ellipse">
            <a:avLst/>
          </a:prstGeom>
          <a:solidFill>
            <a:srgbClr val="FF0000">
              <a:alpha val="89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ja-JP" altLang="en-US" sz="2800" dirty="0">
                <a:solidFill>
                  <a:schemeClr val="bg1"/>
                </a:solidFill>
              </a:rPr>
              <a:t>看取り</a:t>
            </a:r>
          </a:p>
        </p:txBody>
      </p:sp>
      <p:sp>
        <p:nvSpPr>
          <p:cNvPr id="11" name="円/楕円 10"/>
          <p:cNvSpPr/>
          <p:nvPr/>
        </p:nvSpPr>
        <p:spPr>
          <a:xfrm>
            <a:off x="520628" y="4098840"/>
            <a:ext cx="3384550" cy="1584325"/>
          </a:xfrm>
          <a:prstGeom prst="ellipse">
            <a:avLst/>
          </a:prstGeom>
          <a:solidFill>
            <a:srgbClr val="7030A0">
              <a:alpha val="91000"/>
            </a:srgb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ja-JP" altLang="en-US" sz="2800" dirty="0"/>
              <a:t>認知症ケア</a:t>
            </a:r>
          </a:p>
        </p:txBody>
      </p:sp>
      <p:sp>
        <p:nvSpPr>
          <p:cNvPr id="3" name="角丸四角形 2"/>
          <p:cNvSpPr/>
          <p:nvPr/>
        </p:nvSpPr>
        <p:spPr>
          <a:xfrm>
            <a:off x="6832600" y="1422400"/>
            <a:ext cx="2311400" cy="530225"/>
          </a:xfrm>
          <a:prstGeom prst="roundRect">
            <a:avLst/>
          </a:prstGeom>
          <a:solidFill>
            <a:schemeClr val="accent1"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ja-JP" altLang="en-US" sz="2800" dirty="0">
                <a:solidFill>
                  <a:schemeClr val="tx2"/>
                </a:solidFill>
              </a:rPr>
              <a:t>ショートステイ</a:t>
            </a:r>
          </a:p>
        </p:txBody>
      </p:sp>
      <p:sp>
        <p:nvSpPr>
          <p:cNvPr id="12" name="円/楕円 8"/>
          <p:cNvSpPr/>
          <p:nvPr/>
        </p:nvSpPr>
        <p:spPr>
          <a:xfrm>
            <a:off x="4701560" y="5129212"/>
            <a:ext cx="3455987" cy="1728788"/>
          </a:xfrm>
          <a:prstGeom prst="ellipse">
            <a:avLst/>
          </a:prstGeom>
          <a:solidFill>
            <a:srgbClr val="0070C0">
              <a:alpha val="89000"/>
            </a:srgb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ja-JP" altLang="en-US" sz="2400" dirty="0"/>
              <a:t>次の施設へのつなぎ（中継地）</a:t>
            </a:r>
          </a:p>
        </p:txBody>
      </p:sp>
      <p:sp>
        <p:nvSpPr>
          <p:cNvPr id="13" name="円/楕円 10"/>
          <p:cNvSpPr/>
          <p:nvPr/>
        </p:nvSpPr>
        <p:spPr>
          <a:xfrm>
            <a:off x="1576354" y="5237489"/>
            <a:ext cx="3384550" cy="1584325"/>
          </a:xfrm>
          <a:prstGeom prst="ellipse">
            <a:avLst/>
          </a:prstGeom>
          <a:solidFill>
            <a:srgbClr val="FFC000">
              <a:alpha val="91000"/>
            </a:srgb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ja-JP" altLang="en-US" sz="2800" dirty="0"/>
              <a:t>何でも相談所</a:t>
            </a:r>
          </a:p>
        </p:txBody>
      </p:sp>
    </p:spTree>
    <p:extLst>
      <p:ext uri="{BB962C8B-B14F-4D97-AF65-F5344CB8AC3E}">
        <p14:creationId xmlns:p14="http://schemas.microsoft.com/office/powerpoint/2010/main" val="2716196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ja-JP" altLang="en-US" sz="4000" dirty="0"/>
              <a:t>畑野秀樹（はたの　ひでき）</a:t>
            </a:r>
            <a:br>
              <a:rPr lang="ja-JP" altLang="en-US" sz="4000" dirty="0"/>
            </a:br>
            <a:r>
              <a:rPr lang="ja-JP" altLang="en-US" sz="4000" dirty="0"/>
              <a:t>　　　　　　　略　歴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idx="1"/>
          </p:nvPr>
        </p:nvSpPr>
        <p:spPr>
          <a:xfrm>
            <a:off x="323850" y="1981200"/>
            <a:ext cx="8820150" cy="4876800"/>
          </a:xfrm>
        </p:spPr>
        <p:txBody>
          <a:bodyPr/>
          <a:lstStyle/>
          <a:p>
            <a:pPr eaLnBrk="1" hangingPunct="1"/>
            <a:r>
              <a:rPr lang="ja-JP" altLang="en-US" sz="2400" dirty="0"/>
              <a:t>昭和３９年生</a:t>
            </a:r>
          </a:p>
          <a:p>
            <a:pPr eaLnBrk="1" hangingPunct="1"/>
            <a:r>
              <a:rPr lang="ja-JP" altLang="en-US" sz="2400" dirty="0"/>
              <a:t>出身　　滋賀県長浜市余呉町</a:t>
            </a:r>
          </a:p>
          <a:p>
            <a:pPr eaLnBrk="1" hangingPunct="1"/>
            <a:r>
              <a:rPr lang="ja-JP" altLang="en-US" sz="2400" dirty="0"/>
              <a:t>住所　　滋賀県米原市上野</a:t>
            </a:r>
          </a:p>
          <a:p>
            <a:pPr eaLnBrk="1" hangingPunct="1"/>
            <a:r>
              <a:rPr lang="ja-JP" altLang="en-US" sz="2400" dirty="0"/>
              <a:t>学歴・職歴</a:t>
            </a:r>
            <a:br>
              <a:rPr lang="ja-JP" altLang="en-US" sz="2400" dirty="0"/>
            </a:br>
            <a:r>
              <a:rPr lang="ja-JP" altLang="en-US" sz="2400" dirty="0"/>
              <a:t>　昭和５８年　虎姫高校卒業</a:t>
            </a:r>
            <a:br>
              <a:rPr lang="ja-JP" altLang="en-US" sz="2400" dirty="0"/>
            </a:br>
            <a:r>
              <a:rPr lang="ja-JP" altLang="en-US" sz="2400" dirty="0"/>
              <a:t>　平成１年　自治医科大学医学部卒業</a:t>
            </a:r>
            <a:br>
              <a:rPr lang="ja-JP" altLang="en-US" sz="2400" dirty="0"/>
            </a:br>
            <a:r>
              <a:rPr lang="ja-JP" altLang="en-US" sz="2400" dirty="0"/>
              <a:t>　平成１年　滋賀県立成人病センター研修医</a:t>
            </a:r>
            <a:br>
              <a:rPr lang="ja-JP" altLang="en-US" sz="2400" dirty="0"/>
            </a:br>
            <a:r>
              <a:rPr lang="ja-JP" altLang="en-US" sz="2400" dirty="0"/>
              <a:t>　平成３年　公立湖北総合病院内科</a:t>
            </a:r>
            <a:br>
              <a:rPr lang="ja-JP" altLang="en-US" sz="2400" dirty="0"/>
            </a:br>
            <a:r>
              <a:rPr lang="ja-JP" altLang="en-US" sz="2400" dirty="0"/>
              <a:t>　平成５年　伊吹診療所所長</a:t>
            </a:r>
            <a:br>
              <a:rPr lang="ja-JP" altLang="en-US" sz="2400" dirty="0"/>
            </a:br>
            <a:r>
              <a:rPr lang="ja-JP" altLang="en-US" sz="2400" dirty="0"/>
              <a:t>　平成１８年　地域包括ケアセンターいぶき　センター長</a:t>
            </a:r>
            <a:endParaRPr lang="en-US" altLang="ja-JP" sz="2400" dirty="0"/>
          </a:p>
          <a:p>
            <a:pPr eaLnBrk="1" hangingPunct="1"/>
            <a:r>
              <a:rPr lang="ja-JP" altLang="en-US" sz="2400" dirty="0"/>
              <a:t>内科系、総合医・・・プライマリケア学会認定医、指導医</a:t>
            </a:r>
            <a:r>
              <a:rPr lang="ja-JP" altLang="en-US" sz="2800" dirty="0"/>
              <a:t>　　</a:t>
            </a:r>
          </a:p>
        </p:txBody>
      </p:sp>
      <p:pic>
        <p:nvPicPr>
          <p:cNvPr id="5124" name="コンテンツ プレースホルダ 3" descr="shichosonmap[1].g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52119" y="188641"/>
            <a:ext cx="3380733" cy="43406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楕円 1"/>
          <p:cNvSpPr/>
          <p:nvPr/>
        </p:nvSpPr>
        <p:spPr>
          <a:xfrm>
            <a:off x="8440354" y="1549152"/>
            <a:ext cx="432048" cy="43204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楕円 5"/>
          <p:cNvSpPr/>
          <p:nvPr/>
        </p:nvSpPr>
        <p:spPr>
          <a:xfrm>
            <a:off x="7596336" y="436849"/>
            <a:ext cx="432048" cy="43204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楕円 6"/>
          <p:cNvSpPr/>
          <p:nvPr/>
        </p:nvSpPr>
        <p:spPr>
          <a:xfrm>
            <a:off x="6516216" y="2996952"/>
            <a:ext cx="432048" cy="43204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楕円 7"/>
          <p:cNvSpPr/>
          <p:nvPr/>
        </p:nvSpPr>
        <p:spPr>
          <a:xfrm>
            <a:off x="7596336" y="1003009"/>
            <a:ext cx="432048" cy="43204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94402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コンテンツ プレースホルダ 2"/>
          <p:cNvSpPr>
            <a:spLocks noGrp="1"/>
          </p:cNvSpPr>
          <p:nvPr>
            <p:ph idx="4294967295"/>
          </p:nvPr>
        </p:nvSpPr>
        <p:spPr>
          <a:xfrm>
            <a:off x="251520" y="1556792"/>
            <a:ext cx="8147248" cy="4590181"/>
          </a:xfrm>
        </p:spPr>
        <p:txBody>
          <a:bodyPr/>
          <a:lstStyle/>
          <a:p>
            <a:r>
              <a:rPr lang="ja-JP" altLang="en-US" sz="3200" dirty="0">
                <a:solidFill>
                  <a:srgbClr val="FF0000"/>
                </a:solidFill>
              </a:rPr>
              <a:t>地域包括ケアとは</a:t>
            </a:r>
          </a:p>
          <a:p>
            <a:r>
              <a:rPr lang="ja-JP" altLang="en-US" sz="3200" dirty="0"/>
              <a:t>可能な限り住み慣れた地域で、自分らしい暮らしを人生の最期まで続けることができるよう、地域の包括的な支援・サービス提供体制の構築を推進する</a:t>
            </a:r>
          </a:p>
        </p:txBody>
      </p:sp>
      <p:pic>
        <p:nvPicPr>
          <p:cNvPr id="4" name="図 3" descr="tumblr_inline_njw9s4CSKT1qmigrc[1]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084414" y="3861048"/>
            <a:ext cx="3727945" cy="2851878"/>
          </a:xfrm>
          <a:prstGeom prst="rect">
            <a:avLst/>
          </a:prstGeom>
        </p:spPr>
      </p:pic>
      <p:sp>
        <p:nvSpPr>
          <p:cNvPr id="5" name="タイトル 1"/>
          <p:cNvSpPr>
            <a:spLocks noGrp="1"/>
          </p:cNvSpPr>
          <p:nvPr>
            <p:ph type="title" idx="4294967295"/>
          </p:nvPr>
        </p:nvSpPr>
        <p:spPr>
          <a:xfrm>
            <a:off x="467544" y="642209"/>
            <a:ext cx="8229600" cy="697260"/>
          </a:xfrm>
        </p:spPr>
        <p:txBody>
          <a:bodyPr>
            <a:normAutofit fontScale="90000"/>
          </a:bodyPr>
          <a:lstStyle/>
          <a:p>
            <a:r>
              <a:rPr kumimoji="1" lang="ja-JP" altLang="en-US" dirty="0"/>
              <a:t>地域で支えること、しくみ</a:t>
            </a:r>
          </a:p>
        </p:txBody>
      </p:sp>
    </p:spTree>
    <p:extLst>
      <p:ext uri="{BB962C8B-B14F-4D97-AF65-F5344CB8AC3E}">
        <p14:creationId xmlns:p14="http://schemas.microsoft.com/office/powerpoint/2010/main" val="1750556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Oval 25"/>
          <p:cNvSpPr>
            <a:spLocks noChangeArrowheads="1"/>
          </p:cNvSpPr>
          <p:nvPr/>
        </p:nvSpPr>
        <p:spPr bwMode="auto">
          <a:xfrm rot="1044485">
            <a:off x="2346325" y="288925"/>
            <a:ext cx="6388100" cy="3600450"/>
          </a:xfrm>
          <a:prstGeom prst="ellipse">
            <a:avLst/>
          </a:prstGeom>
          <a:solidFill>
            <a:srgbClr val="FFFF99">
              <a:alpha val="74901"/>
            </a:srgbClr>
          </a:solidFill>
          <a:ln w="9525" cap="rnd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 wrap="none" lIns="90000" tIns="46800" rIns="90000" bIns="46800" anchor="ctr"/>
          <a:lstStyle/>
          <a:p>
            <a:pPr algn="ctr"/>
            <a:endParaRPr lang="ja-JP" altLang="en-US"/>
          </a:p>
        </p:txBody>
      </p:sp>
      <p:sp>
        <p:nvSpPr>
          <p:cNvPr id="20483" name="Oval 24"/>
          <p:cNvSpPr>
            <a:spLocks noChangeArrowheads="1"/>
          </p:cNvSpPr>
          <p:nvPr/>
        </p:nvSpPr>
        <p:spPr bwMode="auto">
          <a:xfrm>
            <a:off x="1619250" y="692150"/>
            <a:ext cx="5832475" cy="5400675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0000" tIns="46800" rIns="90000" bIns="46800" anchor="ctr"/>
          <a:lstStyle/>
          <a:p>
            <a:endParaRPr lang="ja-JP" altLang="en-US"/>
          </a:p>
        </p:txBody>
      </p:sp>
      <p:sp>
        <p:nvSpPr>
          <p:cNvPr id="20484" name="Oval 5"/>
          <p:cNvSpPr>
            <a:spLocks noChangeArrowheads="1"/>
          </p:cNvSpPr>
          <p:nvPr/>
        </p:nvSpPr>
        <p:spPr bwMode="auto">
          <a:xfrm>
            <a:off x="3635375" y="2924175"/>
            <a:ext cx="1873250" cy="11525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ja-JP" altLang="en-US" sz="2400">
                <a:solidFill>
                  <a:schemeClr val="bg1"/>
                </a:solidFill>
                <a:ea typeface="HGPｺﾞｼｯｸE" pitchFamily="50" charset="-128"/>
              </a:rPr>
              <a:t>住民</a:t>
            </a:r>
          </a:p>
          <a:p>
            <a:pPr algn="ctr"/>
            <a:r>
              <a:rPr lang="ja-JP" altLang="en-US" sz="2400">
                <a:solidFill>
                  <a:schemeClr val="bg1"/>
                </a:solidFill>
                <a:ea typeface="HGPｺﾞｼｯｸE" pitchFamily="50" charset="-128"/>
              </a:rPr>
              <a:t>利用者</a:t>
            </a:r>
          </a:p>
          <a:p>
            <a:pPr algn="ctr"/>
            <a:r>
              <a:rPr lang="ja-JP" altLang="en-US" sz="2400">
                <a:solidFill>
                  <a:schemeClr val="bg1"/>
                </a:solidFill>
                <a:ea typeface="HGPｺﾞｼｯｸE" pitchFamily="50" charset="-128"/>
              </a:rPr>
              <a:t>在宅</a:t>
            </a:r>
          </a:p>
        </p:txBody>
      </p:sp>
      <p:sp>
        <p:nvSpPr>
          <p:cNvPr id="20485" name="Oval 6"/>
          <p:cNvSpPr>
            <a:spLocks noChangeArrowheads="1"/>
          </p:cNvSpPr>
          <p:nvPr/>
        </p:nvSpPr>
        <p:spPr bwMode="auto">
          <a:xfrm>
            <a:off x="6804025" y="3284538"/>
            <a:ext cx="1439863" cy="504825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ja-JP" altLang="en-US">
                <a:ea typeface="HGPｺﾞｼｯｸE" pitchFamily="50" charset="-128"/>
              </a:rPr>
              <a:t>診療所</a:t>
            </a:r>
          </a:p>
        </p:txBody>
      </p:sp>
      <p:sp>
        <p:nvSpPr>
          <p:cNvPr id="20486" name="Oval 7"/>
          <p:cNvSpPr>
            <a:spLocks noChangeArrowheads="1"/>
          </p:cNvSpPr>
          <p:nvPr/>
        </p:nvSpPr>
        <p:spPr bwMode="auto">
          <a:xfrm>
            <a:off x="6804025" y="4076700"/>
            <a:ext cx="1439863" cy="504825"/>
          </a:xfrm>
          <a:prstGeom prst="ellipse">
            <a:avLst/>
          </a:prstGeom>
          <a:solidFill>
            <a:srgbClr val="CCFF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ja-JP" altLang="en-US">
                <a:ea typeface="HGPｺﾞｼｯｸE" pitchFamily="50" charset="-128"/>
              </a:rPr>
              <a:t>病院</a:t>
            </a:r>
          </a:p>
        </p:txBody>
      </p:sp>
      <p:sp>
        <p:nvSpPr>
          <p:cNvPr id="20487" name="Oval 8"/>
          <p:cNvSpPr>
            <a:spLocks noChangeArrowheads="1"/>
          </p:cNvSpPr>
          <p:nvPr/>
        </p:nvSpPr>
        <p:spPr bwMode="auto">
          <a:xfrm>
            <a:off x="5940425" y="5300663"/>
            <a:ext cx="1439863" cy="504825"/>
          </a:xfrm>
          <a:prstGeom prst="ellipse">
            <a:avLst/>
          </a:prstGeom>
          <a:solidFill>
            <a:srgbClr val="CCFF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ja-JP" altLang="en-US">
                <a:ea typeface="HGPｺﾞｼｯｸE" pitchFamily="50" charset="-128"/>
              </a:rPr>
              <a:t>療養型病棟</a:t>
            </a:r>
          </a:p>
        </p:txBody>
      </p:sp>
      <p:sp>
        <p:nvSpPr>
          <p:cNvPr id="20488" name="Oval 9"/>
          <p:cNvSpPr>
            <a:spLocks noChangeArrowheads="1"/>
          </p:cNvSpPr>
          <p:nvPr/>
        </p:nvSpPr>
        <p:spPr bwMode="auto">
          <a:xfrm>
            <a:off x="6300788" y="1989138"/>
            <a:ext cx="1439862" cy="504825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ja-JP" altLang="en-US">
                <a:ea typeface="HGPｺﾞｼｯｸE" pitchFamily="50" charset="-128"/>
              </a:rPr>
              <a:t>老健</a:t>
            </a:r>
          </a:p>
        </p:txBody>
      </p:sp>
      <p:sp>
        <p:nvSpPr>
          <p:cNvPr id="20489" name="Oval 10"/>
          <p:cNvSpPr>
            <a:spLocks noChangeArrowheads="1"/>
          </p:cNvSpPr>
          <p:nvPr/>
        </p:nvSpPr>
        <p:spPr bwMode="auto">
          <a:xfrm>
            <a:off x="6804025" y="2565400"/>
            <a:ext cx="1439863" cy="504825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ja-JP" altLang="en-US">
                <a:ea typeface="HGPｺﾞｼｯｸE" pitchFamily="50" charset="-128"/>
              </a:rPr>
              <a:t>ショートステイ</a:t>
            </a:r>
          </a:p>
        </p:txBody>
      </p:sp>
      <p:sp>
        <p:nvSpPr>
          <p:cNvPr id="20490" name="Oval 11"/>
          <p:cNvSpPr>
            <a:spLocks noChangeArrowheads="1"/>
          </p:cNvSpPr>
          <p:nvPr/>
        </p:nvSpPr>
        <p:spPr bwMode="auto">
          <a:xfrm>
            <a:off x="5580063" y="1196975"/>
            <a:ext cx="1728787" cy="6477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ja-JP" altLang="en-US">
                <a:ea typeface="HGPｺﾞｼｯｸE" pitchFamily="50" charset="-128"/>
              </a:rPr>
              <a:t>訪問看護</a:t>
            </a:r>
          </a:p>
          <a:p>
            <a:pPr algn="ctr"/>
            <a:r>
              <a:rPr lang="ja-JP" altLang="en-US">
                <a:ea typeface="HGPｺﾞｼｯｸE" pitchFamily="50" charset="-128"/>
              </a:rPr>
              <a:t>訪問リハ</a:t>
            </a:r>
          </a:p>
        </p:txBody>
      </p:sp>
      <p:sp>
        <p:nvSpPr>
          <p:cNvPr id="20491" name="Oval 12"/>
          <p:cNvSpPr>
            <a:spLocks noChangeArrowheads="1"/>
          </p:cNvSpPr>
          <p:nvPr/>
        </p:nvSpPr>
        <p:spPr bwMode="auto">
          <a:xfrm>
            <a:off x="4787900" y="692150"/>
            <a:ext cx="1439863" cy="504825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ja-JP" altLang="en-US">
                <a:ea typeface="HGPｺﾞｼｯｸE" pitchFamily="50" charset="-128"/>
              </a:rPr>
              <a:t>訪問診療</a:t>
            </a:r>
          </a:p>
        </p:txBody>
      </p:sp>
      <p:sp>
        <p:nvSpPr>
          <p:cNvPr id="20492" name="Oval 13"/>
          <p:cNvSpPr>
            <a:spLocks noChangeArrowheads="1"/>
          </p:cNvSpPr>
          <p:nvPr/>
        </p:nvSpPr>
        <p:spPr bwMode="auto">
          <a:xfrm>
            <a:off x="1258888" y="1628775"/>
            <a:ext cx="1439862" cy="792163"/>
          </a:xfrm>
          <a:prstGeom prst="ellipse">
            <a:avLst/>
          </a:prstGeom>
          <a:solidFill>
            <a:srgbClr val="66FF6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ja-JP" altLang="en-US">
                <a:ea typeface="HGPｺﾞｼｯｸE" pitchFamily="50" charset="-128"/>
              </a:rPr>
              <a:t>地域包括</a:t>
            </a:r>
          </a:p>
          <a:p>
            <a:pPr algn="ctr"/>
            <a:r>
              <a:rPr lang="ja-JP" altLang="en-US">
                <a:ea typeface="HGPｺﾞｼｯｸE" pitchFamily="50" charset="-128"/>
              </a:rPr>
              <a:t>支援センター</a:t>
            </a:r>
          </a:p>
        </p:txBody>
      </p:sp>
      <p:sp>
        <p:nvSpPr>
          <p:cNvPr id="20493" name="Oval 14"/>
          <p:cNvSpPr>
            <a:spLocks noChangeArrowheads="1"/>
          </p:cNvSpPr>
          <p:nvPr/>
        </p:nvSpPr>
        <p:spPr bwMode="auto">
          <a:xfrm>
            <a:off x="2268538" y="908050"/>
            <a:ext cx="1439862" cy="792163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ja-JP" altLang="en-US">
                <a:ea typeface="HGPｺﾞｼｯｸE" pitchFamily="50" charset="-128"/>
              </a:rPr>
              <a:t>居宅介護</a:t>
            </a:r>
          </a:p>
          <a:p>
            <a:pPr algn="ctr"/>
            <a:r>
              <a:rPr lang="ja-JP" altLang="en-US">
                <a:ea typeface="HGPｺﾞｼｯｸE" pitchFamily="50" charset="-128"/>
              </a:rPr>
              <a:t>支援事業</a:t>
            </a:r>
          </a:p>
        </p:txBody>
      </p:sp>
      <p:sp>
        <p:nvSpPr>
          <p:cNvPr id="20494" name="Oval 15"/>
          <p:cNvSpPr>
            <a:spLocks noChangeArrowheads="1"/>
          </p:cNvSpPr>
          <p:nvPr/>
        </p:nvSpPr>
        <p:spPr bwMode="auto">
          <a:xfrm>
            <a:off x="827088" y="2565400"/>
            <a:ext cx="1512887" cy="504825"/>
          </a:xfrm>
          <a:prstGeom prst="ellipse">
            <a:avLst/>
          </a:prstGeom>
          <a:solidFill>
            <a:srgbClr val="FF99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ja-JP" altLang="en-US">
                <a:ea typeface="HGPｺﾞｼｯｸE" pitchFamily="50" charset="-128"/>
              </a:rPr>
              <a:t>ホームヘルプ</a:t>
            </a:r>
          </a:p>
        </p:txBody>
      </p:sp>
      <p:sp>
        <p:nvSpPr>
          <p:cNvPr id="20495" name="Oval 16"/>
          <p:cNvSpPr>
            <a:spLocks noChangeArrowheads="1"/>
          </p:cNvSpPr>
          <p:nvPr/>
        </p:nvSpPr>
        <p:spPr bwMode="auto">
          <a:xfrm>
            <a:off x="755650" y="3141663"/>
            <a:ext cx="1439863" cy="504825"/>
          </a:xfrm>
          <a:prstGeom prst="ellipse">
            <a:avLst/>
          </a:prstGeom>
          <a:solidFill>
            <a:srgbClr val="FF99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ja-JP" altLang="en-US">
                <a:ea typeface="HGPｺﾞｼｯｸE" pitchFamily="50" charset="-128"/>
              </a:rPr>
              <a:t>デイサービス</a:t>
            </a:r>
          </a:p>
        </p:txBody>
      </p:sp>
      <p:sp>
        <p:nvSpPr>
          <p:cNvPr id="20496" name="Oval 17"/>
          <p:cNvSpPr>
            <a:spLocks noChangeArrowheads="1"/>
          </p:cNvSpPr>
          <p:nvPr/>
        </p:nvSpPr>
        <p:spPr bwMode="auto">
          <a:xfrm>
            <a:off x="3276600" y="476250"/>
            <a:ext cx="1439863" cy="504825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ja-JP" altLang="en-US">
                <a:ea typeface="HGPｺﾞｼｯｸE" pitchFamily="50" charset="-128"/>
              </a:rPr>
              <a:t>デイケア</a:t>
            </a:r>
          </a:p>
        </p:txBody>
      </p:sp>
      <p:sp>
        <p:nvSpPr>
          <p:cNvPr id="20497" name="Oval 18"/>
          <p:cNvSpPr>
            <a:spLocks noChangeArrowheads="1"/>
          </p:cNvSpPr>
          <p:nvPr/>
        </p:nvSpPr>
        <p:spPr bwMode="auto">
          <a:xfrm>
            <a:off x="6443663" y="4724400"/>
            <a:ext cx="1439862" cy="503238"/>
          </a:xfrm>
          <a:prstGeom prst="ellipse">
            <a:avLst/>
          </a:prstGeom>
          <a:solidFill>
            <a:srgbClr val="CCFF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ja-JP" altLang="en-US">
                <a:ea typeface="HGPｺﾞｼｯｸE" pitchFamily="50" charset="-128"/>
              </a:rPr>
              <a:t>開放型病床</a:t>
            </a:r>
          </a:p>
        </p:txBody>
      </p:sp>
      <p:sp>
        <p:nvSpPr>
          <p:cNvPr id="20498" name="Oval 19"/>
          <p:cNvSpPr>
            <a:spLocks noChangeArrowheads="1"/>
          </p:cNvSpPr>
          <p:nvPr/>
        </p:nvSpPr>
        <p:spPr bwMode="auto">
          <a:xfrm>
            <a:off x="827088" y="3789363"/>
            <a:ext cx="1439862" cy="647700"/>
          </a:xfrm>
          <a:prstGeom prst="ellipse">
            <a:avLst/>
          </a:prstGeom>
          <a:solidFill>
            <a:srgbClr val="FF99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ja-JP" altLang="en-US">
                <a:ea typeface="HGPｺﾞｼｯｸE" pitchFamily="50" charset="-128"/>
              </a:rPr>
              <a:t>住宅改修</a:t>
            </a:r>
          </a:p>
          <a:p>
            <a:pPr algn="ctr"/>
            <a:r>
              <a:rPr lang="ja-JP" altLang="en-US">
                <a:ea typeface="HGPｺﾞｼｯｸE" pitchFamily="50" charset="-128"/>
              </a:rPr>
              <a:t>福祉用具</a:t>
            </a:r>
          </a:p>
        </p:txBody>
      </p:sp>
      <p:sp>
        <p:nvSpPr>
          <p:cNvPr id="20499" name="Oval 20"/>
          <p:cNvSpPr>
            <a:spLocks noChangeArrowheads="1"/>
          </p:cNvSpPr>
          <p:nvPr/>
        </p:nvSpPr>
        <p:spPr bwMode="auto">
          <a:xfrm>
            <a:off x="1258888" y="4437063"/>
            <a:ext cx="1655762" cy="719137"/>
          </a:xfrm>
          <a:prstGeom prst="ellipse">
            <a:avLst/>
          </a:prstGeom>
          <a:solidFill>
            <a:srgbClr val="FF99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0000" tIns="46800" rIns="90000" bIns="46800" anchor="ctr"/>
          <a:lstStyle/>
          <a:p>
            <a:pPr algn="ctr"/>
            <a:r>
              <a:rPr lang="ja-JP" altLang="en-US">
                <a:ea typeface="HGPｺﾞｼｯｸE" pitchFamily="50" charset="-128"/>
              </a:rPr>
              <a:t>小規模多機能</a:t>
            </a:r>
          </a:p>
          <a:p>
            <a:pPr algn="ctr"/>
            <a:r>
              <a:rPr lang="ja-JP" altLang="en-US">
                <a:ea typeface="HGPｺﾞｼｯｸE" pitchFamily="50" charset="-128"/>
              </a:rPr>
              <a:t>デイサービス</a:t>
            </a:r>
          </a:p>
        </p:txBody>
      </p:sp>
      <p:sp>
        <p:nvSpPr>
          <p:cNvPr id="20500" name="Oval 21"/>
          <p:cNvSpPr>
            <a:spLocks noChangeArrowheads="1"/>
          </p:cNvSpPr>
          <p:nvPr/>
        </p:nvSpPr>
        <p:spPr bwMode="auto">
          <a:xfrm>
            <a:off x="1835150" y="5229225"/>
            <a:ext cx="1800225" cy="720725"/>
          </a:xfrm>
          <a:prstGeom prst="ellipse">
            <a:avLst/>
          </a:prstGeom>
          <a:solidFill>
            <a:srgbClr val="FF99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ja-JP" altLang="en-US">
                <a:ea typeface="HGPｺﾞｼｯｸE" pitchFamily="50" charset="-128"/>
              </a:rPr>
              <a:t>グループホーム</a:t>
            </a:r>
          </a:p>
          <a:p>
            <a:pPr algn="ctr"/>
            <a:r>
              <a:rPr lang="ja-JP" altLang="en-US">
                <a:ea typeface="HGPｺﾞｼｯｸE" pitchFamily="50" charset="-128"/>
              </a:rPr>
              <a:t>ケアハウス</a:t>
            </a:r>
          </a:p>
        </p:txBody>
      </p:sp>
      <p:sp>
        <p:nvSpPr>
          <p:cNvPr id="20501" name="Oval 22"/>
          <p:cNvSpPr>
            <a:spLocks noChangeArrowheads="1"/>
          </p:cNvSpPr>
          <p:nvPr/>
        </p:nvSpPr>
        <p:spPr bwMode="auto">
          <a:xfrm>
            <a:off x="3276600" y="5805488"/>
            <a:ext cx="1512888" cy="504825"/>
          </a:xfrm>
          <a:prstGeom prst="ellipse">
            <a:avLst/>
          </a:prstGeom>
          <a:solidFill>
            <a:srgbClr val="FF99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ja-JP" altLang="en-US">
                <a:ea typeface="HGPｺﾞｼｯｸE" pitchFamily="50" charset="-128"/>
              </a:rPr>
              <a:t>ボランティア</a:t>
            </a:r>
          </a:p>
        </p:txBody>
      </p:sp>
      <p:sp>
        <p:nvSpPr>
          <p:cNvPr id="20502" name="Line 28"/>
          <p:cNvSpPr>
            <a:spLocks noChangeShapeType="1"/>
          </p:cNvSpPr>
          <p:nvPr/>
        </p:nvSpPr>
        <p:spPr bwMode="auto">
          <a:xfrm>
            <a:off x="4140200" y="981075"/>
            <a:ext cx="287338" cy="19431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0000" tIns="46800" rIns="90000" bIns="46800" anchor="ctr"/>
          <a:lstStyle/>
          <a:p>
            <a:endParaRPr lang="ja-JP" altLang="en-US"/>
          </a:p>
        </p:txBody>
      </p:sp>
      <p:sp>
        <p:nvSpPr>
          <p:cNvPr id="20503" name="Line 29"/>
          <p:cNvSpPr>
            <a:spLocks noChangeShapeType="1"/>
          </p:cNvSpPr>
          <p:nvPr/>
        </p:nvSpPr>
        <p:spPr bwMode="auto">
          <a:xfrm flipH="1">
            <a:off x="4787900" y="1196975"/>
            <a:ext cx="504825" cy="172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0000" tIns="46800" rIns="90000" bIns="46800" anchor="ctr"/>
          <a:lstStyle/>
          <a:p>
            <a:endParaRPr lang="ja-JP" altLang="en-US"/>
          </a:p>
        </p:txBody>
      </p:sp>
      <p:sp>
        <p:nvSpPr>
          <p:cNvPr id="20504" name="Line 30"/>
          <p:cNvSpPr>
            <a:spLocks noChangeShapeType="1"/>
          </p:cNvSpPr>
          <p:nvPr/>
        </p:nvSpPr>
        <p:spPr bwMode="auto">
          <a:xfrm flipH="1">
            <a:off x="5076825" y="1844675"/>
            <a:ext cx="935038" cy="12239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0000" tIns="46800" rIns="90000" bIns="46800" anchor="ctr"/>
          <a:lstStyle/>
          <a:p>
            <a:endParaRPr lang="ja-JP" altLang="en-US"/>
          </a:p>
        </p:txBody>
      </p:sp>
      <p:sp>
        <p:nvSpPr>
          <p:cNvPr id="20505" name="Line 31"/>
          <p:cNvSpPr>
            <a:spLocks noChangeShapeType="1"/>
          </p:cNvSpPr>
          <p:nvPr/>
        </p:nvSpPr>
        <p:spPr bwMode="auto">
          <a:xfrm flipH="1">
            <a:off x="5364163" y="2420938"/>
            <a:ext cx="1152525" cy="7921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0000" tIns="46800" rIns="90000" bIns="46800" anchor="ctr"/>
          <a:lstStyle/>
          <a:p>
            <a:endParaRPr lang="ja-JP" altLang="en-US"/>
          </a:p>
        </p:txBody>
      </p:sp>
      <p:sp>
        <p:nvSpPr>
          <p:cNvPr id="20506" name="Line 32"/>
          <p:cNvSpPr>
            <a:spLocks noChangeShapeType="1"/>
          </p:cNvSpPr>
          <p:nvPr/>
        </p:nvSpPr>
        <p:spPr bwMode="auto">
          <a:xfrm flipH="1">
            <a:off x="5508625" y="2924175"/>
            <a:ext cx="1368425" cy="5048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0000" tIns="46800" rIns="90000" bIns="46800" anchor="ctr"/>
          <a:lstStyle/>
          <a:p>
            <a:endParaRPr lang="ja-JP" altLang="en-US"/>
          </a:p>
        </p:txBody>
      </p:sp>
      <p:sp>
        <p:nvSpPr>
          <p:cNvPr id="20507" name="Line 33"/>
          <p:cNvSpPr>
            <a:spLocks noChangeShapeType="1"/>
          </p:cNvSpPr>
          <p:nvPr/>
        </p:nvSpPr>
        <p:spPr bwMode="auto">
          <a:xfrm flipH="1">
            <a:off x="5508625" y="3500438"/>
            <a:ext cx="1295400" cy="730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0000" tIns="46800" rIns="90000" bIns="46800" anchor="ctr"/>
          <a:lstStyle/>
          <a:p>
            <a:endParaRPr lang="ja-JP" altLang="en-US"/>
          </a:p>
        </p:txBody>
      </p:sp>
      <p:sp>
        <p:nvSpPr>
          <p:cNvPr id="20508" name="Line 34"/>
          <p:cNvSpPr>
            <a:spLocks noChangeShapeType="1"/>
          </p:cNvSpPr>
          <p:nvPr/>
        </p:nvSpPr>
        <p:spPr bwMode="auto">
          <a:xfrm flipH="1" flipV="1">
            <a:off x="5292725" y="3860800"/>
            <a:ext cx="1511300" cy="431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0000" tIns="46800" rIns="90000" bIns="46800" anchor="ctr"/>
          <a:lstStyle/>
          <a:p>
            <a:endParaRPr lang="ja-JP" altLang="en-US"/>
          </a:p>
        </p:txBody>
      </p:sp>
      <p:sp>
        <p:nvSpPr>
          <p:cNvPr id="20509" name="Line 35"/>
          <p:cNvSpPr>
            <a:spLocks noChangeShapeType="1"/>
          </p:cNvSpPr>
          <p:nvPr/>
        </p:nvSpPr>
        <p:spPr bwMode="auto">
          <a:xfrm flipH="1" flipV="1">
            <a:off x="5003800" y="4005263"/>
            <a:ext cx="1512888" cy="863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0000" tIns="46800" rIns="90000" bIns="46800" anchor="ctr"/>
          <a:lstStyle/>
          <a:p>
            <a:endParaRPr lang="ja-JP" altLang="en-US"/>
          </a:p>
        </p:txBody>
      </p:sp>
      <p:sp>
        <p:nvSpPr>
          <p:cNvPr id="20510" name="Line 36"/>
          <p:cNvSpPr>
            <a:spLocks noChangeShapeType="1"/>
          </p:cNvSpPr>
          <p:nvPr/>
        </p:nvSpPr>
        <p:spPr bwMode="auto">
          <a:xfrm flipH="1" flipV="1">
            <a:off x="4859338" y="4005263"/>
            <a:ext cx="1368425" cy="13684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0000" tIns="46800" rIns="90000" bIns="46800" anchor="ctr"/>
          <a:lstStyle/>
          <a:p>
            <a:endParaRPr lang="ja-JP" altLang="en-US"/>
          </a:p>
        </p:txBody>
      </p:sp>
      <p:sp>
        <p:nvSpPr>
          <p:cNvPr id="20511" name="Line 37"/>
          <p:cNvSpPr>
            <a:spLocks noChangeShapeType="1"/>
          </p:cNvSpPr>
          <p:nvPr/>
        </p:nvSpPr>
        <p:spPr bwMode="auto">
          <a:xfrm flipV="1">
            <a:off x="4211638" y="4076700"/>
            <a:ext cx="360362" cy="17287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0000" tIns="46800" rIns="90000" bIns="46800" anchor="ctr"/>
          <a:lstStyle/>
          <a:p>
            <a:endParaRPr lang="ja-JP" altLang="en-US"/>
          </a:p>
        </p:txBody>
      </p:sp>
      <p:sp>
        <p:nvSpPr>
          <p:cNvPr id="20512" name="Line 38"/>
          <p:cNvSpPr>
            <a:spLocks noChangeShapeType="1"/>
          </p:cNvSpPr>
          <p:nvPr/>
        </p:nvSpPr>
        <p:spPr bwMode="auto">
          <a:xfrm flipV="1">
            <a:off x="3132138" y="4005263"/>
            <a:ext cx="1008062" cy="1295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0000" tIns="46800" rIns="90000" bIns="46800" anchor="ctr"/>
          <a:lstStyle/>
          <a:p>
            <a:endParaRPr lang="ja-JP" altLang="en-US"/>
          </a:p>
        </p:txBody>
      </p:sp>
      <p:sp>
        <p:nvSpPr>
          <p:cNvPr id="20513" name="Line 39"/>
          <p:cNvSpPr>
            <a:spLocks noChangeShapeType="1"/>
          </p:cNvSpPr>
          <p:nvPr/>
        </p:nvSpPr>
        <p:spPr bwMode="auto">
          <a:xfrm flipV="1">
            <a:off x="2627313" y="3860800"/>
            <a:ext cx="1223962" cy="6477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0000" tIns="46800" rIns="90000" bIns="46800" anchor="ctr"/>
          <a:lstStyle/>
          <a:p>
            <a:endParaRPr lang="ja-JP" altLang="en-US"/>
          </a:p>
        </p:txBody>
      </p:sp>
      <p:sp>
        <p:nvSpPr>
          <p:cNvPr id="20514" name="Line 40"/>
          <p:cNvSpPr>
            <a:spLocks noChangeShapeType="1"/>
          </p:cNvSpPr>
          <p:nvPr/>
        </p:nvSpPr>
        <p:spPr bwMode="auto">
          <a:xfrm flipV="1">
            <a:off x="2268538" y="3716338"/>
            <a:ext cx="1366837" cy="2889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0000" tIns="46800" rIns="90000" bIns="46800" anchor="ctr"/>
          <a:lstStyle/>
          <a:p>
            <a:endParaRPr lang="ja-JP" altLang="en-US"/>
          </a:p>
        </p:txBody>
      </p:sp>
      <p:sp>
        <p:nvSpPr>
          <p:cNvPr id="20515" name="Line 41"/>
          <p:cNvSpPr>
            <a:spLocks noChangeShapeType="1"/>
          </p:cNvSpPr>
          <p:nvPr/>
        </p:nvSpPr>
        <p:spPr bwMode="auto">
          <a:xfrm>
            <a:off x="2195513" y="3429000"/>
            <a:ext cx="1439862" cy="714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0000" tIns="46800" rIns="90000" bIns="46800" anchor="ctr"/>
          <a:lstStyle/>
          <a:p>
            <a:endParaRPr lang="ja-JP" altLang="en-US"/>
          </a:p>
        </p:txBody>
      </p:sp>
      <p:sp>
        <p:nvSpPr>
          <p:cNvPr id="20516" name="Line 42"/>
          <p:cNvSpPr>
            <a:spLocks noChangeShapeType="1"/>
          </p:cNvSpPr>
          <p:nvPr/>
        </p:nvSpPr>
        <p:spPr bwMode="auto">
          <a:xfrm>
            <a:off x="2339975" y="2852738"/>
            <a:ext cx="1368425" cy="431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0000" tIns="46800" rIns="90000" bIns="46800" anchor="ctr"/>
          <a:lstStyle/>
          <a:p>
            <a:endParaRPr lang="ja-JP" altLang="en-US"/>
          </a:p>
        </p:txBody>
      </p:sp>
      <p:sp>
        <p:nvSpPr>
          <p:cNvPr id="20517" name="Line 43"/>
          <p:cNvSpPr>
            <a:spLocks noChangeShapeType="1"/>
          </p:cNvSpPr>
          <p:nvPr/>
        </p:nvSpPr>
        <p:spPr bwMode="auto">
          <a:xfrm>
            <a:off x="2555875" y="2276475"/>
            <a:ext cx="1223963" cy="8651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0000" tIns="46800" rIns="90000" bIns="46800" anchor="ctr"/>
          <a:lstStyle/>
          <a:p>
            <a:endParaRPr lang="ja-JP" altLang="en-US"/>
          </a:p>
        </p:txBody>
      </p:sp>
      <p:sp>
        <p:nvSpPr>
          <p:cNvPr id="20518" name="Line 44"/>
          <p:cNvSpPr>
            <a:spLocks noChangeShapeType="1"/>
          </p:cNvSpPr>
          <p:nvPr/>
        </p:nvSpPr>
        <p:spPr bwMode="auto">
          <a:xfrm>
            <a:off x="3348038" y="1628775"/>
            <a:ext cx="647700" cy="13684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0000" tIns="46800" rIns="90000" bIns="46800" anchor="ctr"/>
          <a:lstStyle/>
          <a:p>
            <a:endParaRPr lang="ja-JP" altLang="en-US"/>
          </a:p>
        </p:txBody>
      </p:sp>
      <p:sp>
        <p:nvSpPr>
          <p:cNvPr id="20520" name="Text Box 47"/>
          <p:cNvSpPr txBox="1">
            <a:spLocks noChangeArrowheads="1"/>
          </p:cNvSpPr>
          <p:nvPr/>
        </p:nvSpPr>
        <p:spPr bwMode="auto">
          <a:xfrm>
            <a:off x="0" y="836613"/>
            <a:ext cx="2484438" cy="525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r>
              <a:rPr lang="ja-JP" altLang="en-US" sz="2800">
                <a:solidFill>
                  <a:srgbClr val="FF0000"/>
                </a:solidFill>
                <a:ea typeface="HGPｺﾞｼｯｸE" pitchFamily="50" charset="-128"/>
              </a:rPr>
              <a:t>地域包括ケア</a:t>
            </a:r>
          </a:p>
        </p:txBody>
      </p:sp>
      <p:sp>
        <p:nvSpPr>
          <p:cNvPr id="20521" name="Oval 48"/>
          <p:cNvSpPr>
            <a:spLocks noChangeArrowheads="1"/>
          </p:cNvSpPr>
          <p:nvPr/>
        </p:nvSpPr>
        <p:spPr bwMode="auto">
          <a:xfrm>
            <a:off x="4932363" y="5734050"/>
            <a:ext cx="1584325" cy="627063"/>
          </a:xfrm>
          <a:prstGeom prst="ellipse">
            <a:avLst/>
          </a:prstGeom>
          <a:solidFill>
            <a:srgbClr val="FF99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0000" tIns="46800" rIns="90000" bIns="46800" anchor="ctr"/>
          <a:lstStyle/>
          <a:p>
            <a:pPr algn="ctr"/>
            <a:r>
              <a:rPr lang="ja-JP" altLang="en-US" sz="1600">
                <a:ea typeface="HGPｺﾞｼｯｸE" pitchFamily="50" charset="-128"/>
              </a:rPr>
              <a:t>特別養護</a:t>
            </a:r>
          </a:p>
          <a:p>
            <a:pPr algn="ctr"/>
            <a:r>
              <a:rPr lang="ja-JP" altLang="en-US" sz="1600">
                <a:ea typeface="HGPｺﾞｼｯｸE" pitchFamily="50" charset="-128"/>
              </a:rPr>
              <a:t>老人ホーム</a:t>
            </a:r>
          </a:p>
        </p:txBody>
      </p:sp>
      <p:sp>
        <p:nvSpPr>
          <p:cNvPr id="20522" name="Line 49"/>
          <p:cNvSpPr>
            <a:spLocks noChangeShapeType="1"/>
          </p:cNvSpPr>
          <p:nvPr/>
        </p:nvSpPr>
        <p:spPr bwMode="auto">
          <a:xfrm>
            <a:off x="4787900" y="4076700"/>
            <a:ext cx="576263" cy="17287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0000" tIns="46800" rIns="90000" bIns="46800" anchor="ctr"/>
          <a:lstStyle/>
          <a:p>
            <a:endParaRPr lang="ja-JP" altLang="en-US"/>
          </a:p>
        </p:txBody>
      </p:sp>
      <p:sp>
        <p:nvSpPr>
          <p:cNvPr id="20523" name="テキスト ボックス 42"/>
          <p:cNvSpPr txBox="1">
            <a:spLocks noChangeArrowheads="1"/>
          </p:cNvSpPr>
          <p:nvPr/>
        </p:nvSpPr>
        <p:spPr bwMode="auto">
          <a:xfrm>
            <a:off x="1071563" y="6334125"/>
            <a:ext cx="64674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ja-JP" altLang="en-US" sz="2800">
                <a:solidFill>
                  <a:srgbClr val="FF0000"/>
                </a:solidFill>
              </a:rPr>
              <a:t>真ん中は、住民・家・・・・みんなで支え合う</a:t>
            </a:r>
          </a:p>
        </p:txBody>
      </p:sp>
      <p:sp>
        <p:nvSpPr>
          <p:cNvPr id="44" name="円/楕円 43"/>
          <p:cNvSpPr/>
          <p:nvPr/>
        </p:nvSpPr>
        <p:spPr>
          <a:xfrm>
            <a:off x="5580063" y="2852738"/>
            <a:ext cx="1512887" cy="50482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ja-JP" altLang="en-US" dirty="0">
                <a:solidFill>
                  <a:schemeClr val="tx1"/>
                </a:solidFill>
              </a:rPr>
              <a:t>薬局</a:t>
            </a:r>
          </a:p>
        </p:txBody>
      </p:sp>
      <p:sp>
        <p:nvSpPr>
          <p:cNvPr id="45" name="円/楕円 44"/>
          <p:cNvSpPr/>
          <p:nvPr/>
        </p:nvSpPr>
        <p:spPr>
          <a:xfrm>
            <a:off x="5292725" y="4149725"/>
            <a:ext cx="1439863" cy="503238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ja-JP" altLang="en-US" dirty="0">
                <a:solidFill>
                  <a:schemeClr val="tx1"/>
                </a:solidFill>
              </a:rPr>
              <a:t>歯科</a:t>
            </a:r>
          </a:p>
        </p:txBody>
      </p:sp>
      <p:sp>
        <p:nvSpPr>
          <p:cNvPr id="46" name="円/楕円 45"/>
          <p:cNvSpPr/>
          <p:nvPr/>
        </p:nvSpPr>
        <p:spPr>
          <a:xfrm>
            <a:off x="179512" y="2204864"/>
            <a:ext cx="1512887" cy="50482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ja-JP" altLang="en-US" dirty="0">
                <a:solidFill>
                  <a:schemeClr val="tx1"/>
                </a:solidFill>
              </a:rPr>
              <a:t>保健師</a:t>
            </a:r>
          </a:p>
        </p:txBody>
      </p:sp>
      <p:sp>
        <p:nvSpPr>
          <p:cNvPr id="47" name="Line 42"/>
          <p:cNvSpPr>
            <a:spLocks noChangeShapeType="1"/>
          </p:cNvSpPr>
          <p:nvPr/>
        </p:nvSpPr>
        <p:spPr bwMode="auto">
          <a:xfrm>
            <a:off x="1691680" y="2492896"/>
            <a:ext cx="2016224" cy="72008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0000" tIns="46800" rIns="90000" bIns="46800" anchor="ctr"/>
          <a:lstStyle/>
          <a:p>
            <a:endParaRPr lang="ja-JP" altLang="en-US"/>
          </a:p>
        </p:txBody>
      </p:sp>
      <p:sp>
        <p:nvSpPr>
          <p:cNvPr id="48" name="円/楕円 47"/>
          <p:cNvSpPr/>
          <p:nvPr/>
        </p:nvSpPr>
        <p:spPr>
          <a:xfrm>
            <a:off x="4884738" y="2102282"/>
            <a:ext cx="1512887" cy="50482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ja-JP" altLang="en-US" dirty="0">
                <a:solidFill>
                  <a:schemeClr val="tx1"/>
                </a:solidFill>
              </a:rPr>
              <a:t>栄養士</a:t>
            </a:r>
          </a:p>
        </p:txBody>
      </p:sp>
      <p:sp>
        <p:nvSpPr>
          <p:cNvPr id="49" name="円/楕円 48"/>
          <p:cNvSpPr/>
          <p:nvPr/>
        </p:nvSpPr>
        <p:spPr>
          <a:xfrm>
            <a:off x="4092575" y="1628775"/>
            <a:ext cx="1955800" cy="50482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ja-JP" altLang="en-US" dirty="0">
                <a:solidFill>
                  <a:schemeClr val="tx1"/>
                </a:solidFill>
              </a:rPr>
              <a:t>歯科衛生士</a:t>
            </a:r>
          </a:p>
        </p:txBody>
      </p:sp>
      <p:sp>
        <p:nvSpPr>
          <p:cNvPr id="50" name="Oval 22"/>
          <p:cNvSpPr>
            <a:spLocks noChangeArrowheads="1"/>
          </p:cNvSpPr>
          <p:nvPr/>
        </p:nvSpPr>
        <p:spPr bwMode="auto">
          <a:xfrm>
            <a:off x="3464807" y="4132226"/>
            <a:ext cx="1512888" cy="669752"/>
          </a:xfrm>
          <a:prstGeom prst="ellipse">
            <a:avLst/>
          </a:prstGeom>
          <a:solidFill>
            <a:srgbClr val="92D05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ja-JP" altLang="en-US" dirty="0">
                <a:ea typeface="HGPｺﾞｼｯｸE" pitchFamily="50" charset="-128"/>
              </a:rPr>
              <a:t>地域住民</a:t>
            </a:r>
          </a:p>
        </p:txBody>
      </p:sp>
      <p:sp>
        <p:nvSpPr>
          <p:cNvPr id="51" name="Oval 22"/>
          <p:cNvSpPr>
            <a:spLocks noChangeArrowheads="1"/>
          </p:cNvSpPr>
          <p:nvPr/>
        </p:nvSpPr>
        <p:spPr bwMode="auto">
          <a:xfrm>
            <a:off x="2482056" y="3610942"/>
            <a:ext cx="1512888" cy="669752"/>
          </a:xfrm>
          <a:prstGeom prst="ellipse">
            <a:avLst/>
          </a:prstGeom>
          <a:solidFill>
            <a:srgbClr val="FEB0A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ja-JP" altLang="en-US" dirty="0">
                <a:ea typeface="HGPｺﾞｼｯｸE" pitchFamily="50" charset="-128"/>
              </a:rPr>
              <a:t>民生委員</a:t>
            </a:r>
          </a:p>
        </p:txBody>
      </p:sp>
    </p:spTree>
    <p:extLst>
      <p:ext uri="{BB962C8B-B14F-4D97-AF65-F5344CB8AC3E}">
        <p14:creationId xmlns:p14="http://schemas.microsoft.com/office/powerpoint/2010/main" val="191233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23528" y="692696"/>
            <a:ext cx="8640960" cy="1224136"/>
          </a:xfrm>
        </p:spPr>
        <p:txBody>
          <a:bodyPr>
            <a:noAutofit/>
          </a:bodyPr>
          <a:lstStyle/>
          <a:p>
            <a:r>
              <a:rPr lang="en-US" altLang="ja-JP" sz="4000" b="1" dirty="0"/>
              <a:t>IPE</a:t>
            </a:r>
            <a:r>
              <a:rPr lang="ja-JP" altLang="en-US" sz="4000" b="1" dirty="0"/>
              <a:t>（専門職連携教育）研修への参加</a:t>
            </a:r>
            <a:br>
              <a:rPr lang="en-US" altLang="ja-JP" sz="4000" b="1" dirty="0"/>
            </a:br>
            <a:r>
              <a:rPr lang="ja-JP" altLang="en-US" sz="4000" b="1" dirty="0"/>
              <a:t>       </a:t>
            </a:r>
            <a:r>
              <a:rPr lang="en-US" altLang="ja-JP" sz="4000" b="1" dirty="0"/>
              <a:t>--- Interprofessional Education</a:t>
            </a:r>
            <a:r>
              <a:rPr lang="ja-JP" altLang="en-US" sz="4000" b="1" dirty="0"/>
              <a:t> </a:t>
            </a:r>
            <a:r>
              <a:rPr lang="en-US" altLang="ja-JP" sz="4000" b="1" dirty="0"/>
              <a:t>---</a:t>
            </a:r>
            <a:endParaRPr kumimoji="1" lang="ja-JP" altLang="en-US" sz="4000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539552" y="2132856"/>
            <a:ext cx="8229600" cy="4389120"/>
          </a:xfrm>
        </p:spPr>
        <p:txBody>
          <a:bodyPr/>
          <a:lstStyle/>
          <a:p>
            <a:r>
              <a:rPr lang="ja-JP" altLang="en-US" sz="2800" dirty="0"/>
              <a:t>地域の中で</a:t>
            </a:r>
            <a:r>
              <a:rPr lang="ja-JP" altLang="en-US" sz="2800" dirty="0">
                <a:solidFill>
                  <a:srgbClr val="FF0000"/>
                </a:solidFill>
              </a:rPr>
              <a:t>多職種</a:t>
            </a:r>
            <a:r>
              <a:rPr lang="ja-JP" altLang="en-US" sz="2800" dirty="0"/>
              <a:t>が集まる</a:t>
            </a:r>
            <a:endParaRPr lang="en-US" altLang="ja-JP" sz="2800" dirty="0"/>
          </a:p>
          <a:p>
            <a:r>
              <a:rPr lang="ja-JP" altLang="en-US" sz="2800" dirty="0"/>
              <a:t>他の職種の</a:t>
            </a:r>
            <a:r>
              <a:rPr lang="ja-JP" altLang="en-US" sz="2800" dirty="0">
                <a:solidFill>
                  <a:srgbClr val="FF0000"/>
                </a:solidFill>
              </a:rPr>
              <a:t>考え方</a:t>
            </a:r>
            <a:r>
              <a:rPr lang="ja-JP" altLang="en-US" sz="2800" dirty="0"/>
              <a:t>を知る</a:t>
            </a:r>
            <a:endParaRPr lang="en-US" altLang="ja-JP" sz="2800" dirty="0"/>
          </a:p>
          <a:p>
            <a:r>
              <a:rPr lang="ja-JP" altLang="en-US" sz="2800" dirty="0"/>
              <a:t>何を言っても自由、否定しない、</a:t>
            </a:r>
            <a:r>
              <a:rPr lang="ja-JP" altLang="en-US" sz="2800" dirty="0">
                <a:solidFill>
                  <a:srgbClr val="FF0000"/>
                </a:solidFill>
              </a:rPr>
              <a:t>楽しい</a:t>
            </a:r>
            <a:r>
              <a:rPr lang="ja-JP" altLang="en-US" sz="2800" dirty="0"/>
              <a:t>雰囲気</a:t>
            </a:r>
            <a:endParaRPr lang="en-US" altLang="ja-JP" sz="2800" dirty="0"/>
          </a:p>
          <a:p>
            <a:r>
              <a:rPr lang="ja-JP" altLang="en-US" sz="2800" dirty="0"/>
              <a:t>何に困っているのかを</a:t>
            </a:r>
            <a:r>
              <a:rPr lang="ja-JP" altLang="en-US" sz="2800" dirty="0">
                <a:solidFill>
                  <a:srgbClr val="FF0000"/>
                </a:solidFill>
              </a:rPr>
              <a:t>情報共有</a:t>
            </a:r>
            <a:r>
              <a:rPr lang="ja-JP" altLang="en-US" sz="2800" dirty="0"/>
              <a:t>する</a:t>
            </a:r>
            <a:endParaRPr lang="en-US" altLang="ja-JP" sz="2800" dirty="0"/>
          </a:p>
          <a:p>
            <a:r>
              <a:rPr lang="ja-JP" altLang="en-US" sz="2800" dirty="0">
                <a:solidFill>
                  <a:srgbClr val="FF0000"/>
                </a:solidFill>
              </a:rPr>
              <a:t>専門職</a:t>
            </a:r>
            <a:r>
              <a:rPr lang="ja-JP" altLang="en-US" sz="2800" dirty="0"/>
              <a:t>としての意見</a:t>
            </a:r>
            <a:endParaRPr lang="en-US" altLang="ja-JP" sz="2800" dirty="0"/>
          </a:p>
          <a:p>
            <a:r>
              <a:rPr lang="ja-JP" altLang="en-US" sz="2800" dirty="0">
                <a:solidFill>
                  <a:srgbClr val="FF0000"/>
                </a:solidFill>
              </a:rPr>
              <a:t>一緒に</a:t>
            </a:r>
            <a:r>
              <a:rPr lang="ja-JP" altLang="en-US" sz="2800" dirty="0"/>
              <a:t>解決策を練る</a:t>
            </a:r>
            <a:endParaRPr lang="en-US" altLang="ja-JP" sz="2800" dirty="0"/>
          </a:p>
          <a:p>
            <a:r>
              <a:rPr lang="ja-JP" altLang="en-US" sz="2800" dirty="0"/>
              <a:t>他職種との</a:t>
            </a:r>
            <a:r>
              <a:rPr lang="ja-JP" altLang="en-US" sz="2800" dirty="0">
                <a:solidFill>
                  <a:srgbClr val="FF0000"/>
                </a:solidFill>
              </a:rPr>
              <a:t>顔の見える</a:t>
            </a:r>
            <a:r>
              <a:rPr lang="ja-JP" altLang="en-US" sz="2800" dirty="0"/>
              <a:t>関係づくり</a:t>
            </a:r>
            <a:br>
              <a:rPr lang="ja-JP" altLang="en-US" sz="2800" b="1" dirty="0"/>
            </a:br>
            <a:endParaRPr kumimoji="1" lang="ja-JP" altLang="en-US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4149080"/>
            <a:ext cx="3238500" cy="24288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9" y="0"/>
            <a:ext cx="3238500" cy="24288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図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160542"/>
            <a:ext cx="3238500" cy="22669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4437112"/>
            <a:ext cx="3238500" cy="22764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778" y="4581128"/>
            <a:ext cx="3981935" cy="21666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1719953"/>
            <a:ext cx="6158481" cy="36045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正方形/長方形 6"/>
          <p:cNvSpPr/>
          <p:nvPr/>
        </p:nvSpPr>
        <p:spPr>
          <a:xfrm>
            <a:off x="2267743" y="4581128"/>
            <a:ext cx="4728001" cy="576064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400" dirty="0">
                <a:solidFill>
                  <a:srgbClr val="002060"/>
                </a:solidFill>
                <a:latin typeface="+mn-ea"/>
              </a:rPr>
              <a:t>２０１３．１１．１４　</a:t>
            </a:r>
            <a:r>
              <a:rPr kumimoji="1" lang="en-US" altLang="ja-JP" sz="2400" dirty="0">
                <a:solidFill>
                  <a:srgbClr val="002060"/>
                </a:solidFill>
                <a:latin typeface="+mn-ea"/>
              </a:rPr>
              <a:t>IPE</a:t>
            </a:r>
            <a:r>
              <a:rPr kumimoji="1" lang="ja-JP" altLang="en-US" sz="2400" dirty="0">
                <a:solidFill>
                  <a:srgbClr val="002060"/>
                </a:solidFill>
                <a:latin typeface="+mn-ea"/>
              </a:rPr>
              <a:t>研修会</a:t>
            </a:r>
          </a:p>
        </p:txBody>
      </p:sp>
    </p:spTree>
    <p:extLst>
      <p:ext uri="{BB962C8B-B14F-4D97-AF65-F5344CB8AC3E}">
        <p14:creationId xmlns:p14="http://schemas.microsoft.com/office/powerpoint/2010/main" val="2655123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03361"/>
            <a:ext cx="3238500" cy="228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図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0489" y="504064"/>
            <a:ext cx="3238500" cy="24288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0978" y="958286"/>
            <a:ext cx="3238500" cy="23526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07" y="3829128"/>
            <a:ext cx="3238500" cy="23812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0978" y="3847132"/>
            <a:ext cx="3132385" cy="23479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0489" y="4303554"/>
            <a:ext cx="3238500" cy="24288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角丸四角形 7"/>
          <p:cNvSpPr/>
          <p:nvPr/>
        </p:nvSpPr>
        <p:spPr>
          <a:xfrm>
            <a:off x="1043608" y="2932939"/>
            <a:ext cx="7560840" cy="1370615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400" dirty="0">
                <a:solidFill>
                  <a:srgbClr val="FF0000"/>
                </a:solidFill>
              </a:rPr>
              <a:t>湖北</a:t>
            </a:r>
            <a:r>
              <a:rPr kumimoji="1" lang="ja-JP" altLang="en-US" sz="3200" dirty="0">
                <a:solidFill>
                  <a:srgbClr val="FF0000"/>
                </a:solidFill>
              </a:rPr>
              <a:t>薬剤師</a:t>
            </a:r>
            <a:r>
              <a:rPr kumimoji="1" lang="ja-JP" altLang="en-US" sz="2400" dirty="0">
                <a:solidFill>
                  <a:srgbClr val="FF0000"/>
                </a:solidFill>
              </a:rPr>
              <a:t>会を中心とした</a:t>
            </a:r>
            <a:r>
              <a:rPr kumimoji="1" lang="en-US" altLang="ja-JP" sz="2400" dirty="0">
                <a:solidFill>
                  <a:srgbClr val="FF0000"/>
                </a:solidFill>
              </a:rPr>
              <a:t>『</a:t>
            </a:r>
            <a:r>
              <a:rPr kumimoji="1" lang="ja-JP" altLang="en-US" sz="2400" dirty="0">
                <a:solidFill>
                  <a:srgbClr val="FF0000"/>
                </a:solidFill>
              </a:rPr>
              <a:t>地域連携パス研修会</a:t>
            </a:r>
            <a:r>
              <a:rPr kumimoji="1" lang="en-US" altLang="ja-JP" sz="2400" dirty="0">
                <a:solidFill>
                  <a:srgbClr val="FF0000"/>
                </a:solidFill>
              </a:rPr>
              <a:t>』</a:t>
            </a:r>
          </a:p>
          <a:p>
            <a:pPr algn="ctr"/>
            <a:r>
              <a:rPr lang="ja-JP" altLang="en-US" sz="2400" dirty="0">
                <a:solidFill>
                  <a:srgbClr val="FF0000"/>
                </a:solidFill>
              </a:rPr>
              <a:t>お薬手帳など連携ツールの考案</a:t>
            </a:r>
            <a:endParaRPr lang="en-US" altLang="ja-JP" sz="2400" dirty="0">
              <a:solidFill>
                <a:srgbClr val="FF0000"/>
              </a:solidFill>
            </a:endParaRPr>
          </a:p>
          <a:p>
            <a:pPr algn="ctr"/>
            <a:r>
              <a:rPr kumimoji="1" lang="ja-JP" altLang="en-US" sz="2400" dirty="0">
                <a:solidFill>
                  <a:srgbClr val="FF0000"/>
                </a:solidFill>
              </a:rPr>
              <a:t>　２０１５．２．１２</a:t>
            </a:r>
          </a:p>
        </p:txBody>
      </p:sp>
    </p:spTree>
    <p:extLst>
      <p:ext uri="{BB962C8B-B14F-4D97-AF65-F5344CB8AC3E}">
        <p14:creationId xmlns:p14="http://schemas.microsoft.com/office/powerpoint/2010/main" val="3976856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0728"/>
            <a:ext cx="3238500" cy="24288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図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188640"/>
            <a:ext cx="3238500" cy="24288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8130" y="790146"/>
            <a:ext cx="3238500" cy="24288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" y="3410978"/>
            <a:ext cx="3238500" cy="24288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0300" y="4137908"/>
            <a:ext cx="3238500" cy="24288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470" y="4498869"/>
            <a:ext cx="4447746" cy="26686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角丸四角形 7"/>
          <p:cNvSpPr/>
          <p:nvPr/>
        </p:nvSpPr>
        <p:spPr>
          <a:xfrm>
            <a:off x="1184512" y="2767293"/>
            <a:ext cx="7560840" cy="1370615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400" dirty="0">
                <a:solidFill>
                  <a:srgbClr val="FF0000"/>
                </a:solidFill>
              </a:rPr>
              <a:t>湖北歯科医師会・京滋摂食・嚥下を考える会</a:t>
            </a:r>
            <a:endParaRPr lang="en-US" altLang="ja-JP" sz="2400" dirty="0">
              <a:solidFill>
                <a:srgbClr val="FF0000"/>
              </a:solidFill>
            </a:endParaRPr>
          </a:p>
          <a:p>
            <a:pPr algn="ctr"/>
            <a:r>
              <a:rPr kumimoji="1" lang="en-US" altLang="ja-JP" sz="2400" dirty="0">
                <a:solidFill>
                  <a:srgbClr val="FF0000"/>
                </a:solidFill>
              </a:rPr>
              <a:t>IPE</a:t>
            </a:r>
            <a:r>
              <a:rPr lang="ja-JP" altLang="en-US" sz="2400" dirty="0">
                <a:solidFill>
                  <a:srgbClr val="FF0000"/>
                </a:solidFill>
              </a:rPr>
              <a:t>（専門職連携教育）研修</a:t>
            </a:r>
            <a:endParaRPr lang="en-US" altLang="ja-JP" sz="2400" dirty="0">
              <a:solidFill>
                <a:srgbClr val="FF0000"/>
              </a:solidFill>
            </a:endParaRPr>
          </a:p>
          <a:p>
            <a:pPr algn="ctr"/>
            <a:r>
              <a:rPr kumimoji="1" lang="ja-JP" altLang="en-US" sz="2400" dirty="0">
                <a:solidFill>
                  <a:srgbClr val="FF0000"/>
                </a:solidFill>
              </a:rPr>
              <a:t>　２０１５．２．１９</a:t>
            </a:r>
          </a:p>
        </p:txBody>
      </p:sp>
    </p:spTree>
    <p:extLst>
      <p:ext uri="{BB962C8B-B14F-4D97-AF65-F5344CB8AC3E}">
        <p14:creationId xmlns:p14="http://schemas.microsoft.com/office/powerpoint/2010/main" val="505529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2015-03-05-006[1]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071659" y="0"/>
            <a:ext cx="3072341" cy="23042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図 2" descr="2015-03-05-017[1]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03848" y="764704"/>
            <a:ext cx="2878832" cy="20405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図 3" descr="2015-03-05-022[1]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9512" y="1268760"/>
            <a:ext cx="3022848" cy="22671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図 4" descr="2015-03-05-022[1]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156176" y="2555168"/>
            <a:ext cx="2987824" cy="22408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図 5" descr="2015-03-05-030[1]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165788" y="3212976"/>
            <a:ext cx="3072730" cy="22322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図 6" descr="2015-03-05-033[1]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23528" y="4646173"/>
            <a:ext cx="2808312" cy="19492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図 7" descr="2015-03-05-018[1]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403648" y="1772816"/>
            <a:ext cx="7067177" cy="40324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角丸四角形 8"/>
          <p:cNvSpPr/>
          <p:nvPr/>
        </p:nvSpPr>
        <p:spPr>
          <a:xfrm>
            <a:off x="1403648" y="5877272"/>
            <a:ext cx="7560840" cy="7920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400" dirty="0"/>
              <a:t>多職種連携研修会・・・</a:t>
            </a:r>
            <a:r>
              <a:rPr kumimoji="1" lang="ja-JP" altLang="en-US" sz="2400" dirty="0">
                <a:solidFill>
                  <a:srgbClr val="FFFF00"/>
                </a:solidFill>
              </a:rPr>
              <a:t>医師会・歯科医師会・薬剤師会</a:t>
            </a:r>
            <a:r>
              <a:rPr kumimoji="1" lang="ja-JP" altLang="en-US" sz="2400" dirty="0"/>
              <a:t>などを中心に、ケアマネ・病院ソーシャルワーカーも</a:t>
            </a:r>
          </a:p>
        </p:txBody>
      </p:sp>
    </p:spTree>
    <p:extLst>
      <p:ext uri="{BB962C8B-B14F-4D97-AF65-F5344CB8AC3E}">
        <p14:creationId xmlns:p14="http://schemas.microsoft.com/office/powerpoint/2010/main" val="1389547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846" y="29840"/>
            <a:ext cx="4626695" cy="26399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図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548680"/>
            <a:ext cx="4253328" cy="24143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40" y="2852936"/>
            <a:ext cx="4703801" cy="27738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9759" y="3619731"/>
            <a:ext cx="4651140" cy="27086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859" y="1014867"/>
            <a:ext cx="7895155" cy="40288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角丸四角形 6"/>
          <p:cNvSpPr/>
          <p:nvPr/>
        </p:nvSpPr>
        <p:spPr>
          <a:xfrm>
            <a:off x="827584" y="5773714"/>
            <a:ext cx="7344816" cy="90872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400" dirty="0"/>
              <a:t>２０１５．５．２８</a:t>
            </a:r>
            <a:r>
              <a:rPr lang="ja-JP" altLang="en-US" sz="2400" dirty="0"/>
              <a:t>　米原市の医療・介護職を含めた</a:t>
            </a:r>
            <a:r>
              <a:rPr lang="en-US" altLang="ja-JP" sz="2400" dirty="0"/>
              <a:t>IPE</a:t>
            </a:r>
            <a:r>
              <a:rPr lang="ja-JP" altLang="en-US" sz="2400" dirty="0"/>
              <a:t>研修</a:t>
            </a:r>
            <a:endParaRPr lang="en-US" altLang="ja-JP" sz="2400" dirty="0"/>
          </a:p>
          <a:p>
            <a:pPr algn="ctr"/>
            <a:r>
              <a:rPr kumimoji="1" lang="ja-JP" altLang="en-US" sz="3200" dirty="0">
                <a:solidFill>
                  <a:srgbClr val="FFFF00"/>
                </a:solidFill>
              </a:rPr>
              <a:t>民生委員</a:t>
            </a:r>
            <a:r>
              <a:rPr kumimoji="1" lang="ja-JP" altLang="en-US" sz="2400" dirty="0"/>
              <a:t>さんも一緒に認知症ケア</a:t>
            </a:r>
            <a:endParaRPr kumimoji="1" lang="en-US" altLang="ja-JP" sz="2400" dirty="0"/>
          </a:p>
        </p:txBody>
      </p:sp>
    </p:spTree>
    <p:extLst>
      <p:ext uri="{BB962C8B-B14F-4D97-AF65-F5344CB8AC3E}">
        <p14:creationId xmlns:p14="http://schemas.microsoft.com/office/powerpoint/2010/main" val="1323781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日赤IP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2996952"/>
            <a:ext cx="4876800" cy="3657600"/>
          </a:xfrm>
          <a:prstGeom prst="rect">
            <a:avLst/>
          </a:prstGeom>
        </p:spPr>
      </p:pic>
      <p:pic>
        <p:nvPicPr>
          <p:cNvPr id="3" name="図 2" descr="日赤IPE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67200" y="1844824"/>
            <a:ext cx="4876800" cy="3657600"/>
          </a:xfrm>
          <a:prstGeom prst="rect">
            <a:avLst/>
          </a:prstGeom>
        </p:spPr>
      </p:pic>
      <p:sp>
        <p:nvSpPr>
          <p:cNvPr id="4" name="角丸四角形 3"/>
          <p:cNvSpPr/>
          <p:nvPr/>
        </p:nvSpPr>
        <p:spPr>
          <a:xfrm>
            <a:off x="1043608" y="620688"/>
            <a:ext cx="6696744" cy="122413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800" dirty="0"/>
              <a:t>長浜赤十字病院の中で</a:t>
            </a:r>
            <a:r>
              <a:rPr kumimoji="1" lang="en-US" altLang="ja-JP" sz="2800" dirty="0"/>
              <a:t>IPE</a:t>
            </a:r>
            <a:r>
              <a:rPr kumimoji="1" lang="ja-JP" altLang="en-US" sz="2800" dirty="0"/>
              <a:t>研修</a:t>
            </a:r>
            <a:endParaRPr kumimoji="1" lang="en-US" altLang="ja-JP" sz="2800" dirty="0"/>
          </a:p>
          <a:p>
            <a:pPr algn="ctr"/>
            <a:r>
              <a:rPr lang="ja-JP" altLang="en-US" sz="2600" dirty="0"/>
              <a:t>２０１６．１０．６</a:t>
            </a:r>
            <a:endParaRPr kumimoji="1" lang="ja-JP" altLang="en-US" sz="2600" dirty="0"/>
          </a:p>
        </p:txBody>
      </p:sp>
      <p:sp>
        <p:nvSpPr>
          <p:cNvPr id="6" name="角丸四角形吹き出し 5"/>
          <p:cNvSpPr/>
          <p:nvPr/>
        </p:nvSpPr>
        <p:spPr>
          <a:xfrm>
            <a:off x="5299956" y="5646727"/>
            <a:ext cx="3600400" cy="1152128"/>
          </a:xfrm>
          <a:prstGeom prst="wedgeRoundRectCallout">
            <a:avLst>
              <a:gd name="adj1" fmla="val -38090"/>
              <a:gd name="adj2" fmla="val -89313"/>
              <a:gd name="adj3" fmla="val 16667"/>
            </a:avLst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2400" dirty="0">
                <a:solidFill>
                  <a:srgbClr val="002060"/>
                </a:solidFill>
              </a:rPr>
              <a:t>楽しかった</a:t>
            </a:r>
            <a:endParaRPr lang="en-US" altLang="ja-JP" sz="2400" dirty="0">
              <a:solidFill>
                <a:srgbClr val="002060"/>
              </a:solidFill>
            </a:endParaRPr>
          </a:p>
          <a:p>
            <a:r>
              <a:rPr lang="ja-JP" altLang="en-US" sz="2400" dirty="0">
                <a:solidFill>
                  <a:srgbClr val="002060"/>
                </a:solidFill>
              </a:rPr>
              <a:t>医師がしゃべりやすいとわかった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2015-06-04-018[1]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01072" y="1019733"/>
            <a:ext cx="3742928" cy="2256765"/>
          </a:xfrm>
          <a:prstGeom prst="rect">
            <a:avLst/>
          </a:prstGeom>
        </p:spPr>
      </p:pic>
      <p:pic>
        <p:nvPicPr>
          <p:cNvPr id="3" name="図 2" descr="2015-06-04-019[1]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692696"/>
            <a:ext cx="5181600" cy="2910840"/>
          </a:xfrm>
          <a:prstGeom prst="rect">
            <a:avLst/>
          </a:prstGeom>
        </p:spPr>
      </p:pic>
      <p:pic>
        <p:nvPicPr>
          <p:cNvPr id="4" name="図 3" descr="2015-06-04-034[1]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3356992"/>
            <a:ext cx="4317504" cy="2698440"/>
          </a:xfrm>
          <a:prstGeom prst="rect">
            <a:avLst/>
          </a:prstGeom>
        </p:spPr>
      </p:pic>
      <p:pic>
        <p:nvPicPr>
          <p:cNvPr id="5" name="図 4" descr="2015-06-04-054[1]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962400" y="3717032"/>
            <a:ext cx="5181600" cy="2910840"/>
          </a:xfrm>
          <a:prstGeom prst="rect">
            <a:avLst/>
          </a:prstGeom>
        </p:spPr>
      </p:pic>
      <p:sp>
        <p:nvSpPr>
          <p:cNvPr id="7" name="角丸四角形 6"/>
          <p:cNvSpPr/>
          <p:nvPr/>
        </p:nvSpPr>
        <p:spPr>
          <a:xfrm>
            <a:off x="813530" y="230128"/>
            <a:ext cx="4478549" cy="1285176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2400" dirty="0">
                <a:solidFill>
                  <a:srgbClr val="FF0000"/>
                </a:solidFill>
              </a:rPr>
              <a:t>市立長浜病院における</a:t>
            </a:r>
            <a:endParaRPr lang="en-US" altLang="ja-JP" sz="2400" dirty="0">
              <a:solidFill>
                <a:srgbClr val="FF0000"/>
              </a:solidFill>
            </a:endParaRPr>
          </a:p>
          <a:p>
            <a:r>
              <a:rPr lang="ja-JP" altLang="en-US" sz="2400" dirty="0">
                <a:solidFill>
                  <a:srgbClr val="FF0000"/>
                </a:solidFill>
              </a:rPr>
              <a:t>「緩和ケア研修会」</a:t>
            </a:r>
            <a:endParaRPr lang="en-US" altLang="ja-JP" sz="2400" dirty="0">
              <a:solidFill>
                <a:srgbClr val="FF0000"/>
              </a:solidFill>
            </a:endParaRPr>
          </a:p>
          <a:p>
            <a:r>
              <a:rPr lang="ja-JP" altLang="en-US" sz="2400" dirty="0">
                <a:solidFill>
                  <a:srgbClr val="FF0000"/>
                </a:solidFill>
              </a:rPr>
              <a:t>病院と地域の多職種が参加</a:t>
            </a:r>
          </a:p>
        </p:txBody>
      </p:sp>
      <p:sp>
        <p:nvSpPr>
          <p:cNvPr id="8" name="角丸四角形 7"/>
          <p:cNvSpPr/>
          <p:nvPr/>
        </p:nvSpPr>
        <p:spPr>
          <a:xfrm>
            <a:off x="0" y="5733256"/>
            <a:ext cx="4176464" cy="86409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400" dirty="0"/>
              <a:t>病院側</a:t>
            </a:r>
            <a:endParaRPr kumimoji="1" lang="en-US" altLang="ja-JP" sz="2400" dirty="0"/>
          </a:p>
          <a:p>
            <a:pPr algn="ctr"/>
            <a:r>
              <a:rPr lang="ja-JP" altLang="en-US" sz="2400" dirty="0"/>
              <a:t>在宅でもちゃんと見てよ！</a:t>
            </a:r>
            <a:endParaRPr kumimoji="1" lang="ja-JP" altLang="en-US" sz="2400" dirty="0"/>
          </a:p>
        </p:txBody>
      </p:sp>
      <p:sp>
        <p:nvSpPr>
          <p:cNvPr id="9" name="角丸四角形 8"/>
          <p:cNvSpPr/>
          <p:nvPr/>
        </p:nvSpPr>
        <p:spPr>
          <a:xfrm>
            <a:off x="4860032" y="5733256"/>
            <a:ext cx="4176464" cy="86409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400" dirty="0"/>
              <a:t>在宅側</a:t>
            </a:r>
            <a:endParaRPr lang="en-US" altLang="ja-JP" sz="2400" dirty="0"/>
          </a:p>
          <a:p>
            <a:pPr algn="ctr"/>
            <a:r>
              <a:rPr kumimoji="1" lang="ja-JP" altLang="en-US" sz="2400" dirty="0"/>
              <a:t>病院のようにはいかないのよ！</a:t>
            </a:r>
          </a:p>
        </p:txBody>
      </p:sp>
      <p:sp>
        <p:nvSpPr>
          <p:cNvPr id="10" name="円/楕円 9"/>
          <p:cNvSpPr/>
          <p:nvPr/>
        </p:nvSpPr>
        <p:spPr>
          <a:xfrm>
            <a:off x="3635896" y="5445224"/>
            <a:ext cx="1656184" cy="720080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400" dirty="0">
                <a:solidFill>
                  <a:srgbClr val="FF0000"/>
                </a:solidFill>
              </a:rPr>
              <a:t>理解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allAtOnce" animBg="1"/>
      <p:bldP spid="9" grpId="0" build="allAtOnce" animBg="1"/>
      <p:bldP spid="10" grpId="0" build="allAtOnce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米原市における取り組みの報告と将来ビジョン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ja-JP" altLang="en-US" dirty="0"/>
              <a:t>①滋賀県、米原市における高齢化の現状</a:t>
            </a:r>
            <a:endParaRPr kumimoji="1" lang="en-US" altLang="ja-JP" dirty="0"/>
          </a:p>
          <a:p>
            <a:r>
              <a:rPr lang="ja-JP" altLang="en-US" dirty="0"/>
              <a:t>②米原市における医療の現状</a:t>
            </a:r>
            <a:endParaRPr lang="en-US" altLang="ja-JP" dirty="0"/>
          </a:p>
          <a:p>
            <a:r>
              <a:rPr kumimoji="1" lang="ja-JP" altLang="en-US" dirty="0"/>
              <a:t>③米原市における介護の現状</a:t>
            </a:r>
            <a:endParaRPr kumimoji="1" lang="en-US" altLang="ja-JP" dirty="0"/>
          </a:p>
          <a:p>
            <a:r>
              <a:rPr lang="ja-JP" altLang="en-US" dirty="0"/>
              <a:t>④現在から将来にわたる課題</a:t>
            </a:r>
            <a:endParaRPr lang="en-US" altLang="ja-JP" dirty="0"/>
          </a:p>
          <a:p>
            <a:r>
              <a:rPr kumimoji="1" lang="ja-JP" altLang="en-US" dirty="0"/>
              <a:t>⑤ケアセンターいぶきの取り組み</a:t>
            </a:r>
            <a:endParaRPr kumimoji="1" lang="en-US" altLang="ja-JP" dirty="0"/>
          </a:p>
          <a:p>
            <a:r>
              <a:rPr lang="ja-JP" altLang="en-US" dirty="0"/>
              <a:t>⑥滋賀県 湖北圏域での取り組み</a:t>
            </a:r>
            <a:endParaRPr lang="en-US" altLang="ja-JP" dirty="0"/>
          </a:p>
          <a:p>
            <a:r>
              <a:rPr kumimoji="1" lang="ja-JP" altLang="en-US" dirty="0"/>
              <a:t>⑦目覚めたシニアの活躍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780696"/>
          </a:xfrm>
        </p:spPr>
        <p:txBody>
          <a:bodyPr>
            <a:normAutofit fontScale="90000"/>
          </a:bodyPr>
          <a:lstStyle/>
          <a:p>
            <a:r>
              <a:rPr kumimoji="1" lang="ja-JP" altLang="en-US" dirty="0"/>
              <a:t>アウトリーチ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446827" y="1844824"/>
            <a:ext cx="8229600" cy="4389120"/>
          </a:xfrm>
        </p:spPr>
        <p:txBody>
          <a:bodyPr/>
          <a:lstStyle/>
          <a:p>
            <a:r>
              <a:rPr kumimoji="1" lang="ja-JP" altLang="en-US" dirty="0"/>
              <a:t>出前講座</a:t>
            </a:r>
            <a:endParaRPr kumimoji="1" lang="en-US" altLang="ja-JP" dirty="0"/>
          </a:p>
          <a:p>
            <a:r>
              <a:rPr lang="ja-JP" altLang="en-US" dirty="0"/>
              <a:t>医師、看護師、薬剤師、</a:t>
            </a:r>
            <a:br>
              <a:rPr lang="en-US" altLang="ja-JP" dirty="0"/>
            </a:br>
            <a:r>
              <a:rPr lang="ja-JP" altLang="en-US" dirty="0"/>
              <a:t>　理学療法士、栄養士</a:t>
            </a:r>
            <a:endParaRPr lang="en-US" altLang="ja-JP" dirty="0"/>
          </a:p>
          <a:p>
            <a:r>
              <a:rPr kumimoji="1" lang="ja-JP" altLang="en-US" dirty="0"/>
              <a:t>特に研修医に発表してもらう</a:t>
            </a:r>
            <a:r>
              <a:rPr lang="ja-JP" altLang="en-US" dirty="0"/>
              <a:t>と</a:t>
            </a:r>
            <a:br>
              <a:rPr lang="en-US" altLang="ja-JP" dirty="0"/>
            </a:br>
            <a:r>
              <a:rPr lang="ja-JP" altLang="en-US" dirty="0"/>
              <a:t>　　研修医・住民</a:t>
            </a:r>
            <a:r>
              <a:rPr kumimoji="1" lang="ja-JP" altLang="en-US" dirty="0"/>
              <a:t>相互の学びに</a:t>
            </a:r>
            <a:endParaRPr kumimoji="1" lang="en-US" altLang="ja-JP" dirty="0"/>
          </a:p>
          <a:p>
            <a:r>
              <a:rPr lang="ja-JP" altLang="en-US" dirty="0"/>
              <a:t>小学校の授業も</a:t>
            </a:r>
            <a:br>
              <a:rPr lang="en-US" altLang="ja-JP" dirty="0"/>
            </a:br>
            <a:r>
              <a:rPr lang="ja-JP" altLang="en-US" dirty="0"/>
              <a:t>（生活習慣病、がん、喫煙、</a:t>
            </a:r>
            <a:br>
              <a:rPr lang="en-US" altLang="ja-JP" dirty="0"/>
            </a:br>
            <a:r>
              <a:rPr lang="ja-JP" altLang="en-US" dirty="0"/>
              <a:t>　アルコールなど）</a:t>
            </a:r>
            <a:endParaRPr kumimoji="1" lang="ja-JP" altLang="en-US" dirty="0"/>
          </a:p>
        </p:txBody>
      </p:sp>
      <p:pic>
        <p:nvPicPr>
          <p:cNvPr id="4" name="図 3" descr="0007577_3[1]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82344" y="-50416"/>
            <a:ext cx="3362350" cy="25202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図 4" descr="臼井先生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64088" y="2180534"/>
            <a:ext cx="3971827" cy="22341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6943" y="4414687"/>
            <a:ext cx="3257751" cy="24433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52320" y="5215473"/>
            <a:ext cx="1512168" cy="16425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67544" y="692696"/>
            <a:ext cx="8229600" cy="852704"/>
          </a:xfrm>
        </p:spPr>
        <p:txBody>
          <a:bodyPr>
            <a:normAutofit/>
          </a:bodyPr>
          <a:lstStyle/>
          <a:p>
            <a:r>
              <a:rPr lang="ja-JP" altLang="en-US" sz="4000" b="1" dirty="0"/>
              <a:t>お薬手帳を用いた医薬・病診連携</a:t>
            </a:r>
            <a:endParaRPr kumimoji="1" lang="ja-JP" altLang="en-US" sz="4000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467544" y="1916832"/>
            <a:ext cx="8229600" cy="4389120"/>
          </a:xfrm>
        </p:spPr>
        <p:txBody>
          <a:bodyPr/>
          <a:lstStyle/>
          <a:p>
            <a:r>
              <a:rPr lang="ja-JP" altLang="en-US" sz="2800" dirty="0"/>
              <a:t>処方箋だけでなく</a:t>
            </a:r>
            <a:r>
              <a:rPr lang="ja-JP" altLang="en-US" sz="2800" dirty="0">
                <a:solidFill>
                  <a:srgbClr val="FF0000"/>
                </a:solidFill>
              </a:rPr>
              <a:t>カルテのコピー</a:t>
            </a:r>
            <a:r>
              <a:rPr lang="ja-JP" altLang="en-US" sz="2800" dirty="0"/>
              <a:t>をお薬手帳に貼る</a:t>
            </a:r>
            <a:endParaRPr lang="en-US" altLang="ja-JP" sz="2800" dirty="0"/>
          </a:p>
          <a:p>
            <a:r>
              <a:rPr lang="ja-JP" altLang="en-US" sz="2800" dirty="0"/>
              <a:t>医師→薬剤師への情報提供</a:t>
            </a:r>
            <a:br>
              <a:rPr lang="en-US" altLang="ja-JP" sz="2800" dirty="0"/>
            </a:br>
            <a:r>
              <a:rPr lang="ja-JP" altLang="en-US" sz="2800" dirty="0"/>
              <a:t>バイタルサイン、主訴、所見、検査、診断、治療方針</a:t>
            </a:r>
            <a:endParaRPr lang="en-US" altLang="ja-JP" sz="2800" dirty="0"/>
          </a:p>
          <a:p>
            <a:r>
              <a:rPr lang="ja-JP" altLang="en-US" sz="2800" dirty="0"/>
              <a:t>患者さんの</a:t>
            </a:r>
            <a:r>
              <a:rPr lang="ja-JP" altLang="en-US" sz="2800" dirty="0">
                <a:solidFill>
                  <a:srgbClr val="FF0000"/>
                </a:solidFill>
              </a:rPr>
              <a:t>同意</a:t>
            </a:r>
            <a:r>
              <a:rPr lang="ja-JP" altLang="en-US" sz="2800" dirty="0"/>
              <a:t>のもと　　</a:t>
            </a:r>
            <a:r>
              <a:rPr lang="ja-JP" altLang="en-US" sz="2800" dirty="0">
                <a:solidFill>
                  <a:srgbClr val="FF0000"/>
                </a:solidFill>
              </a:rPr>
              <a:t>お薬手帳＝マイカルテ</a:t>
            </a:r>
            <a:endParaRPr lang="en-US" altLang="ja-JP" sz="2800" dirty="0">
              <a:solidFill>
                <a:srgbClr val="FF0000"/>
              </a:solidFill>
            </a:endParaRPr>
          </a:p>
          <a:p>
            <a:r>
              <a:rPr lang="ja-JP" altLang="en-US" sz="2800" dirty="0"/>
              <a:t>お薬手帳を見たら患者さんのことが</a:t>
            </a:r>
            <a:r>
              <a:rPr lang="ja-JP" altLang="en-US" sz="2800" dirty="0">
                <a:solidFill>
                  <a:srgbClr val="0070C0"/>
                </a:solidFill>
              </a:rPr>
              <a:t>病院や他の医院でも</a:t>
            </a:r>
            <a:r>
              <a:rPr lang="ja-JP" altLang="en-US" sz="2800" dirty="0"/>
              <a:t>わかるようになる</a:t>
            </a:r>
            <a:endParaRPr lang="en-US" altLang="ja-JP" sz="2800" dirty="0"/>
          </a:p>
          <a:p>
            <a:r>
              <a:rPr lang="ja-JP" altLang="en-US" sz="2800" dirty="0"/>
              <a:t>ケアマネやデイサービスでも情報の共有ができる</a:t>
            </a:r>
            <a:endParaRPr lang="en-US" altLang="ja-JP" sz="2800" dirty="0"/>
          </a:p>
          <a:p>
            <a:r>
              <a:rPr lang="ja-JP" altLang="en-US" sz="2800" dirty="0"/>
              <a:t>ポリファーマシーがわかる</a:t>
            </a:r>
            <a:br>
              <a:rPr lang="ja-JP" altLang="en-US" sz="2800" b="1" dirty="0"/>
            </a:br>
            <a:endParaRPr kumimoji="1" lang="ja-JP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>
            <a:lum bright="14000"/>
          </a:blip>
          <a:srcRect/>
          <a:stretch>
            <a:fillRect/>
          </a:stretch>
        </p:blipFill>
        <p:spPr bwMode="auto">
          <a:xfrm>
            <a:off x="173218" y="764704"/>
            <a:ext cx="8558170" cy="561662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cxnSp>
        <p:nvCxnSpPr>
          <p:cNvPr id="16" name="直線コネクタ 15"/>
          <p:cNvCxnSpPr/>
          <p:nvPr/>
        </p:nvCxnSpPr>
        <p:spPr>
          <a:xfrm>
            <a:off x="3707904" y="764704"/>
            <a:ext cx="122413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5" name="Picture 7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332656"/>
            <a:ext cx="1245783" cy="22314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8" name="直線矢印コネクタ 17"/>
          <p:cNvCxnSpPr/>
          <p:nvPr/>
        </p:nvCxnSpPr>
        <p:spPr>
          <a:xfrm>
            <a:off x="4932040" y="764704"/>
            <a:ext cx="0" cy="36004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テキスト ボックス 20"/>
          <p:cNvSpPr txBox="1"/>
          <p:nvPr/>
        </p:nvSpPr>
        <p:spPr>
          <a:xfrm>
            <a:off x="1523449" y="807095"/>
            <a:ext cx="30485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/>
              <a:t>カルテコピー貼り付け</a:t>
            </a:r>
            <a:endParaRPr kumimoji="1" lang="en-US" altLang="ja-JP" sz="2400" dirty="0"/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1583668" y="339740"/>
            <a:ext cx="23762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b="1" dirty="0"/>
              <a:t>医療機関</a:t>
            </a:r>
            <a:endParaRPr kumimoji="1" lang="ja-JP" altLang="en-US" sz="2400" b="1" dirty="0"/>
          </a:p>
        </p:txBody>
      </p:sp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60232" y="4824316"/>
            <a:ext cx="2260278" cy="20336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5" name="直線コネクタ 24"/>
          <p:cNvCxnSpPr/>
          <p:nvPr/>
        </p:nvCxnSpPr>
        <p:spPr>
          <a:xfrm flipH="1">
            <a:off x="4499992" y="6561347"/>
            <a:ext cx="208823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線矢印コネクタ 26"/>
          <p:cNvCxnSpPr/>
          <p:nvPr/>
        </p:nvCxnSpPr>
        <p:spPr>
          <a:xfrm flipV="1">
            <a:off x="4499992" y="6057291"/>
            <a:ext cx="0" cy="50405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テキスト ボックス 27"/>
          <p:cNvSpPr txBox="1"/>
          <p:nvPr/>
        </p:nvSpPr>
        <p:spPr>
          <a:xfrm>
            <a:off x="1583668" y="6376681"/>
            <a:ext cx="32763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/>
              <a:t>おくすりの情報を記録</a:t>
            </a:r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8027368" y="4509120"/>
            <a:ext cx="11166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b="1" dirty="0"/>
              <a:t>薬局</a:t>
            </a:r>
          </a:p>
        </p:txBody>
      </p:sp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292080" y="332656"/>
            <a:ext cx="1512168" cy="16425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角丸四角形 2"/>
          <p:cNvSpPr/>
          <p:nvPr/>
        </p:nvSpPr>
        <p:spPr>
          <a:xfrm>
            <a:off x="3347864" y="1412776"/>
            <a:ext cx="5724128" cy="2705118"/>
          </a:xfrm>
          <a:prstGeom prst="roundRect">
            <a:avLst/>
          </a:prstGeom>
          <a:solidFill>
            <a:srgbClr val="FFC000">
              <a:alpha val="7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角丸四角形 16"/>
          <p:cNvSpPr/>
          <p:nvPr/>
        </p:nvSpPr>
        <p:spPr>
          <a:xfrm>
            <a:off x="2771800" y="4077072"/>
            <a:ext cx="2808312" cy="1703222"/>
          </a:xfrm>
          <a:prstGeom prst="roundRect">
            <a:avLst/>
          </a:prstGeom>
          <a:solidFill>
            <a:srgbClr val="00B0F0">
              <a:alpha val="7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7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コンテンツ プレースホルダ 4" descr="carte_timelin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1560" y="188640"/>
            <a:ext cx="7776864" cy="58326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テキスト ボックス 2"/>
          <p:cNvSpPr txBox="1"/>
          <p:nvPr/>
        </p:nvSpPr>
        <p:spPr>
          <a:xfrm>
            <a:off x="323528" y="6165304"/>
            <a:ext cx="81307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400" dirty="0"/>
              <a:t>「</a:t>
            </a:r>
            <a:r>
              <a:rPr kumimoji="1" lang="ja-JP" altLang="en-US" sz="2400" dirty="0"/>
              <a:t>どうして薬が変わったのか？」　家族からの問い合わせに対応</a:t>
            </a:r>
          </a:p>
        </p:txBody>
      </p:sp>
      <p:sp>
        <p:nvSpPr>
          <p:cNvPr id="4" name="角丸四角形 3"/>
          <p:cNvSpPr/>
          <p:nvPr/>
        </p:nvSpPr>
        <p:spPr>
          <a:xfrm>
            <a:off x="467544" y="2132856"/>
            <a:ext cx="2808312" cy="1152128"/>
          </a:xfrm>
          <a:prstGeom prst="roundRect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000" dirty="0">
                <a:solidFill>
                  <a:srgbClr val="FF0000"/>
                </a:solidFill>
              </a:rPr>
              <a:t>足のむくみがあり</a:t>
            </a:r>
            <a:endParaRPr kumimoji="1" lang="en-US" altLang="ja-JP" sz="2000" dirty="0">
              <a:solidFill>
                <a:srgbClr val="FF0000"/>
              </a:solidFill>
            </a:endParaRPr>
          </a:p>
          <a:p>
            <a:pPr algn="ctr"/>
            <a:r>
              <a:rPr lang="ja-JP" altLang="en-US" sz="2000" dirty="0">
                <a:solidFill>
                  <a:srgbClr val="FF0000"/>
                </a:solidFill>
              </a:rPr>
              <a:t>ロキソニンを</a:t>
            </a:r>
            <a:endParaRPr lang="en-US" altLang="ja-JP" sz="2000" dirty="0">
              <a:solidFill>
                <a:srgbClr val="FF0000"/>
              </a:solidFill>
            </a:endParaRPr>
          </a:p>
          <a:p>
            <a:pPr algn="ctr"/>
            <a:r>
              <a:rPr kumimoji="1" lang="ja-JP" altLang="en-US" sz="2000" dirty="0">
                <a:solidFill>
                  <a:srgbClr val="FF0000"/>
                </a:solidFill>
              </a:rPr>
              <a:t>カロナールに変更する</a:t>
            </a:r>
          </a:p>
        </p:txBody>
      </p:sp>
      <p:sp>
        <p:nvSpPr>
          <p:cNvPr id="5" name="角丸四角形 4"/>
          <p:cNvSpPr/>
          <p:nvPr/>
        </p:nvSpPr>
        <p:spPr>
          <a:xfrm>
            <a:off x="5652120" y="1556792"/>
            <a:ext cx="2808312" cy="1152128"/>
          </a:xfrm>
          <a:prstGeom prst="roundRect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000" dirty="0">
                <a:solidFill>
                  <a:srgbClr val="FF0000"/>
                </a:solidFill>
              </a:rPr>
              <a:t>足のむくみは改善した</a:t>
            </a:r>
            <a:endParaRPr kumimoji="1" lang="en-US" altLang="ja-JP" sz="2000" dirty="0">
              <a:solidFill>
                <a:srgbClr val="FF0000"/>
              </a:solidFill>
            </a:endParaRPr>
          </a:p>
          <a:p>
            <a:pPr algn="ctr"/>
            <a:r>
              <a:rPr lang="ja-JP" altLang="en-US" sz="2000" dirty="0">
                <a:solidFill>
                  <a:srgbClr val="FF0000"/>
                </a:solidFill>
              </a:rPr>
              <a:t>家の中で歩ける</a:t>
            </a:r>
            <a:endParaRPr kumimoji="1" lang="ja-JP" altLang="en-US" sz="20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4544" y="260648"/>
            <a:ext cx="9001000" cy="604920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3" name="角丸四角形 2"/>
          <p:cNvSpPr/>
          <p:nvPr/>
        </p:nvSpPr>
        <p:spPr>
          <a:xfrm>
            <a:off x="395536" y="2815876"/>
            <a:ext cx="2232248" cy="864096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200" dirty="0"/>
              <a:t>医師</a:t>
            </a:r>
            <a:endParaRPr kumimoji="1" lang="ja-JP" altLang="en-US" sz="3200" dirty="0"/>
          </a:p>
        </p:txBody>
      </p:sp>
      <p:sp>
        <p:nvSpPr>
          <p:cNvPr id="4" name="角丸四角形 3"/>
          <p:cNvSpPr/>
          <p:nvPr/>
        </p:nvSpPr>
        <p:spPr>
          <a:xfrm>
            <a:off x="6120408" y="2844119"/>
            <a:ext cx="2232248" cy="864096"/>
          </a:xfrm>
          <a:prstGeom prst="roundRect">
            <a:avLst/>
          </a:prstGeom>
          <a:solidFill>
            <a:srgbClr val="00B050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200" dirty="0"/>
              <a:t>薬剤師</a:t>
            </a:r>
            <a:endParaRPr kumimoji="1" lang="ja-JP" altLang="en-US" sz="3200" dirty="0"/>
          </a:p>
        </p:txBody>
      </p:sp>
      <p:sp>
        <p:nvSpPr>
          <p:cNvPr id="5" name="右矢印 4"/>
          <p:cNvSpPr/>
          <p:nvPr/>
        </p:nvSpPr>
        <p:spPr>
          <a:xfrm>
            <a:off x="2987824" y="1844824"/>
            <a:ext cx="2952328" cy="116924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/>
              <a:t>往診カルテファックス</a:t>
            </a:r>
          </a:p>
        </p:txBody>
      </p:sp>
      <p:sp>
        <p:nvSpPr>
          <p:cNvPr id="8" name="左矢印 7"/>
          <p:cNvSpPr/>
          <p:nvPr/>
        </p:nvSpPr>
        <p:spPr>
          <a:xfrm>
            <a:off x="2771800" y="3573680"/>
            <a:ext cx="2899828" cy="1019777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/>
              <a:t>訪問薬剤指導報告</a:t>
            </a: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251520" y="188640"/>
            <a:ext cx="850906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4000" dirty="0">
                <a:solidFill>
                  <a:srgbClr val="002060"/>
                </a:solidFill>
                <a:latin typeface="+mj-ea"/>
                <a:ea typeface="+mj-ea"/>
              </a:rPr>
              <a:t>往診・訪問診療の患者さんの医薬連携</a:t>
            </a:r>
          </a:p>
        </p:txBody>
      </p:sp>
    </p:spTree>
    <p:extLst>
      <p:ext uri="{BB962C8B-B14F-4D97-AF65-F5344CB8AC3E}">
        <p14:creationId xmlns:p14="http://schemas.microsoft.com/office/powerpoint/2010/main" val="3843214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852704"/>
          </a:xfrm>
        </p:spPr>
        <p:txBody>
          <a:bodyPr/>
          <a:lstStyle/>
          <a:p>
            <a:r>
              <a:rPr lang="ja-JP" altLang="en-US" dirty="0"/>
              <a:t>在宅看取り</a:t>
            </a:r>
            <a:endParaRPr kumimoji="1"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kumimoji="1" lang="ja-JP" altLang="en-US" dirty="0"/>
              <a:t>①年間３０名程度</a:t>
            </a:r>
            <a:endParaRPr kumimoji="1" lang="en-US" altLang="ja-JP" dirty="0"/>
          </a:p>
          <a:p>
            <a:r>
              <a:rPr lang="ja-JP" altLang="en-US" dirty="0"/>
              <a:t>②「いえ」にこだわらない</a:t>
            </a:r>
            <a:endParaRPr lang="en-US" altLang="ja-JP" dirty="0"/>
          </a:p>
          <a:p>
            <a:r>
              <a:rPr kumimoji="1" lang="ja-JP" altLang="en-US" dirty="0"/>
              <a:t>③要介護者を病院に送っては「</a:t>
            </a:r>
            <a:r>
              <a:rPr kumimoji="1" lang="ja-JP" altLang="en-US" sz="3200" dirty="0">
                <a:solidFill>
                  <a:srgbClr val="FF0000"/>
                </a:solidFill>
              </a:rPr>
              <a:t>不幸</a:t>
            </a:r>
            <a:r>
              <a:rPr kumimoji="1" lang="ja-JP" altLang="en-US" dirty="0"/>
              <a:t>」</a:t>
            </a:r>
            <a:endParaRPr kumimoji="1" lang="en-US" altLang="ja-JP" dirty="0"/>
          </a:p>
          <a:p>
            <a:r>
              <a:rPr lang="ja-JP" altLang="en-US" dirty="0"/>
              <a:t>④</a:t>
            </a:r>
            <a:r>
              <a:rPr lang="ja-JP" altLang="en-US" sz="3200" dirty="0">
                <a:solidFill>
                  <a:srgbClr val="FF0000"/>
                </a:solidFill>
              </a:rPr>
              <a:t>救急車を呼ばない</a:t>
            </a:r>
            <a:r>
              <a:rPr lang="ja-JP" altLang="en-US" dirty="0"/>
              <a:t>。ファーストコールは在宅主治医</a:t>
            </a:r>
            <a:r>
              <a:rPr lang="en-US" altLang="ja-JP" dirty="0"/>
              <a:t>/</a:t>
            </a:r>
            <a:r>
              <a:rPr lang="ja-JP" altLang="en-US" dirty="0"/>
              <a:t>看護師・・・あわてないように家の電話の上に貼っておく</a:t>
            </a:r>
            <a:endParaRPr lang="en-US" altLang="ja-JP" dirty="0"/>
          </a:p>
          <a:p>
            <a:r>
              <a:rPr kumimoji="1" lang="ja-JP" altLang="en-US" dirty="0"/>
              <a:t>⑤特老、グループホームでの看取りが当たり前に</a:t>
            </a:r>
            <a:endParaRPr kumimoji="1" lang="en-US" altLang="ja-JP" dirty="0"/>
          </a:p>
          <a:p>
            <a:r>
              <a:rPr lang="ja-JP" altLang="en-US" dirty="0"/>
              <a:t>⑥老健では、最期だけ自宅に帰す取り組み</a:t>
            </a:r>
            <a:endParaRPr lang="en-US" altLang="ja-JP" dirty="0"/>
          </a:p>
          <a:p>
            <a:r>
              <a:rPr kumimoji="1" lang="ja-JP" altLang="en-US" dirty="0"/>
              <a:t>⑦本人や家族が「</a:t>
            </a:r>
            <a:r>
              <a:rPr kumimoji="1" lang="ja-JP" altLang="en-US" sz="3200" dirty="0">
                <a:solidFill>
                  <a:srgbClr val="FF0000"/>
                </a:solidFill>
              </a:rPr>
              <a:t>選択</a:t>
            </a:r>
            <a:r>
              <a:rPr kumimoji="1" lang="ja-JP" altLang="en-US" dirty="0"/>
              <a:t>」できることが大切</a:t>
            </a:r>
            <a:endParaRPr kumimoji="1" lang="en-US" altLang="ja-JP" dirty="0"/>
          </a:p>
          <a:p>
            <a:r>
              <a:rPr lang="ja-JP" altLang="en-US" dirty="0"/>
              <a:t>⑧住み慣れた場所で</a:t>
            </a:r>
            <a:endParaRPr kumimoji="1" lang="en-US" altLang="ja-JP" dirty="0"/>
          </a:p>
          <a:p>
            <a:endParaRPr kumimoji="1" lang="ja-JP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米原市における取り組みの報告と将来ビジョン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ja-JP" altLang="en-US" dirty="0"/>
              <a:t>①滋賀県、米原市における高齢化の現状</a:t>
            </a:r>
            <a:endParaRPr kumimoji="1" lang="en-US" altLang="ja-JP" dirty="0"/>
          </a:p>
          <a:p>
            <a:r>
              <a:rPr lang="ja-JP" altLang="en-US" dirty="0"/>
              <a:t>②米原市における医療の現状</a:t>
            </a:r>
            <a:endParaRPr lang="en-US" altLang="ja-JP" dirty="0"/>
          </a:p>
          <a:p>
            <a:r>
              <a:rPr kumimoji="1" lang="ja-JP" altLang="en-US" dirty="0"/>
              <a:t>③米原市における介護の現状</a:t>
            </a:r>
            <a:endParaRPr kumimoji="1" lang="en-US" altLang="ja-JP" dirty="0"/>
          </a:p>
          <a:p>
            <a:r>
              <a:rPr lang="ja-JP" altLang="en-US" dirty="0"/>
              <a:t>④現在から将来にわたる課題</a:t>
            </a:r>
            <a:endParaRPr lang="en-US" altLang="ja-JP" dirty="0"/>
          </a:p>
          <a:p>
            <a:r>
              <a:rPr kumimoji="1" lang="ja-JP" altLang="en-US" dirty="0"/>
              <a:t>⑤ケアセンターいぶきの取り組み</a:t>
            </a:r>
            <a:endParaRPr kumimoji="1" lang="en-US" altLang="ja-JP" dirty="0"/>
          </a:p>
          <a:p>
            <a:r>
              <a:rPr lang="ja-JP" altLang="en-US" sz="3200" dirty="0">
                <a:solidFill>
                  <a:srgbClr val="FF0000"/>
                </a:solidFill>
              </a:rPr>
              <a:t>⑥滋賀県・湖北圏域での取り組み</a:t>
            </a:r>
            <a:endParaRPr lang="en-US" altLang="ja-JP" sz="3200" dirty="0">
              <a:solidFill>
                <a:srgbClr val="FF0000"/>
              </a:solidFill>
            </a:endParaRPr>
          </a:p>
          <a:p>
            <a:r>
              <a:rPr kumimoji="1" lang="ja-JP" altLang="en-US" dirty="0"/>
              <a:t>⑦目覚めたシニアの活躍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852704"/>
          </a:xfrm>
        </p:spPr>
        <p:txBody>
          <a:bodyPr>
            <a:normAutofit fontScale="90000"/>
          </a:bodyPr>
          <a:lstStyle/>
          <a:p>
            <a:r>
              <a:rPr kumimoji="1" lang="ja-JP" altLang="en-US" dirty="0"/>
              <a:t>長浜米原地域医療支援センター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457200" y="1935480"/>
            <a:ext cx="8363272" cy="4389120"/>
          </a:xfrm>
        </p:spPr>
        <p:txBody>
          <a:bodyPr/>
          <a:lstStyle/>
          <a:p>
            <a:r>
              <a:rPr kumimoji="1" lang="ja-JP" altLang="en-US" dirty="0">
                <a:solidFill>
                  <a:schemeClr val="tx2"/>
                </a:solidFill>
              </a:rPr>
              <a:t>①在宅医療の普及啓発</a:t>
            </a:r>
            <a:br>
              <a:rPr kumimoji="1" lang="en-US" altLang="ja-JP" dirty="0"/>
            </a:br>
            <a:r>
              <a:rPr kumimoji="1" lang="ja-JP" altLang="en-US" dirty="0"/>
              <a:t>　　地域医療福祉フォーラム</a:t>
            </a:r>
            <a:br>
              <a:rPr kumimoji="1" lang="en-US" altLang="ja-JP" dirty="0"/>
            </a:br>
            <a:r>
              <a:rPr kumimoji="1" lang="ja-JP" altLang="en-US" dirty="0"/>
              <a:t>　　在宅医療カフェ・・・計１２回、各地域</a:t>
            </a:r>
            <a:r>
              <a:rPr kumimoji="1" lang="en-US" altLang="ja-JP" dirty="0"/>
              <a:t>(</a:t>
            </a:r>
            <a:r>
              <a:rPr kumimoji="1" lang="ja-JP" altLang="en-US" dirty="0"/>
              <a:t>中学校区）で開催</a:t>
            </a:r>
            <a:br>
              <a:rPr kumimoji="1" lang="en-US" altLang="ja-JP" dirty="0"/>
            </a:br>
            <a:r>
              <a:rPr kumimoji="1" lang="ja-JP" altLang="en-US" dirty="0"/>
              <a:t>　　出前講座</a:t>
            </a:r>
            <a:endParaRPr kumimoji="1" lang="en-US" altLang="ja-JP" dirty="0"/>
          </a:p>
          <a:p>
            <a:r>
              <a:rPr lang="ja-JP" altLang="en-US" dirty="0">
                <a:solidFill>
                  <a:schemeClr val="tx2"/>
                </a:solidFill>
              </a:rPr>
              <a:t>②医療機器の貸し出し</a:t>
            </a:r>
            <a:br>
              <a:rPr lang="en-US" altLang="ja-JP" dirty="0"/>
            </a:br>
            <a:r>
              <a:rPr lang="ja-JP" altLang="en-US" dirty="0"/>
              <a:t>　　携帯用エコー、携帯用心電計</a:t>
            </a:r>
            <a:br>
              <a:rPr lang="en-US" altLang="ja-JP" dirty="0"/>
            </a:br>
            <a:r>
              <a:rPr lang="ja-JP" altLang="en-US" dirty="0"/>
              <a:t>　　ネブライザー、吸引器</a:t>
            </a:r>
            <a:br>
              <a:rPr lang="en-US" altLang="ja-JP" dirty="0"/>
            </a:br>
            <a:r>
              <a:rPr lang="ja-JP" altLang="en-US" dirty="0"/>
              <a:t>　　血圧計、パルスオキシメーターなど</a:t>
            </a:r>
            <a:endParaRPr lang="en-US" altLang="ja-JP" dirty="0"/>
          </a:p>
          <a:p>
            <a:r>
              <a:rPr kumimoji="1" lang="ja-JP" altLang="en-US" dirty="0">
                <a:solidFill>
                  <a:schemeClr val="tx2"/>
                </a:solidFill>
              </a:rPr>
              <a:t>③相談業務</a:t>
            </a:r>
            <a:r>
              <a:rPr lang="ja-JP" altLang="en-US" dirty="0">
                <a:solidFill>
                  <a:schemeClr val="tx2"/>
                </a:solidFill>
              </a:rPr>
              <a:t>、人材育成、病院との連携</a:t>
            </a:r>
            <a:endParaRPr kumimoji="1" lang="ja-JP" altLang="en-US" dirty="0">
              <a:solidFill>
                <a:schemeClr val="tx2"/>
              </a:solidFill>
            </a:endParaRPr>
          </a:p>
        </p:txBody>
      </p:sp>
      <p:pic>
        <p:nvPicPr>
          <p:cNvPr id="4" name="図 3" descr="出前講座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372200" y="3356992"/>
            <a:ext cx="2318762" cy="312793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0008345_3[1]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59632" y="2258355"/>
            <a:ext cx="7185620" cy="45996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図 2" descr="0008345_2M[1]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76056" y="404664"/>
            <a:ext cx="3552395" cy="26642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角丸四角形 3"/>
          <p:cNvSpPr/>
          <p:nvPr/>
        </p:nvSpPr>
        <p:spPr>
          <a:xfrm>
            <a:off x="0" y="260648"/>
            <a:ext cx="5076056" cy="1997707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800" dirty="0" err="1">
                <a:solidFill>
                  <a:schemeClr val="accent1"/>
                </a:solidFill>
              </a:rPr>
              <a:t>ながまい</a:t>
            </a:r>
            <a:r>
              <a:rPr lang="ja-JP" altLang="en-US" sz="2800" dirty="0">
                <a:solidFill>
                  <a:schemeClr val="accent1"/>
                </a:solidFill>
              </a:rPr>
              <a:t>ネット</a:t>
            </a:r>
            <a:br>
              <a:rPr lang="en-US" altLang="ja-JP" sz="2800" dirty="0">
                <a:solidFill>
                  <a:srgbClr val="FF0000"/>
                </a:solidFill>
              </a:rPr>
            </a:br>
            <a:r>
              <a:rPr lang="ja-JP" altLang="en-US" sz="2400" dirty="0">
                <a:solidFill>
                  <a:srgbClr val="FF0000"/>
                </a:solidFill>
              </a:rPr>
              <a:t>（長浜米原　多職種連携研修会）　　</a:t>
            </a:r>
            <a:endParaRPr lang="en-US" altLang="ja-JP" sz="2400" dirty="0">
              <a:solidFill>
                <a:srgbClr val="FF0000"/>
              </a:solidFill>
            </a:endParaRPr>
          </a:p>
          <a:p>
            <a:pPr algn="ctr"/>
            <a:r>
              <a:rPr lang="en-US" altLang="ja-JP" sz="2400" dirty="0">
                <a:solidFill>
                  <a:srgbClr val="FF0000"/>
                </a:solidFill>
              </a:rPr>
              <a:t>at </a:t>
            </a:r>
            <a:r>
              <a:rPr lang="ja-JP" altLang="en-US" sz="2400" dirty="0">
                <a:solidFill>
                  <a:srgbClr val="FF0000"/>
                </a:solidFill>
              </a:rPr>
              <a:t>ふくしあ 　２０１６．５．１２</a:t>
            </a:r>
            <a:br>
              <a:rPr lang="ja-JP" altLang="en-US" sz="2400" dirty="0">
                <a:solidFill>
                  <a:srgbClr val="FF0000"/>
                </a:solidFill>
              </a:rPr>
            </a:br>
            <a:r>
              <a:rPr lang="ja-JP" altLang="en-US" sz="2400" dirty="0">
                <a:solidFill>
                  <a:srgbClr val="FF0000"/>
                </a:solidFill>
              </a:rPr>
              <a:t>・「看取り」を支えるグループワーク</a:t>
            </a:r>
            <a:endParaRPr kumimoji="1" lang="ja-JP" altLang="en-US" sz="24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 descr="びわこメディカルネット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59112" y="71525"/>
            <a:ext cx="2284888" cy="165457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924712"/>
          </a:xfrm>
        </p:spPr>
        <p:txBody>
          <a:bodyPr>
            <a:normAutofit/>
          </a:bodyPr>
          <a:lstStyle/>
          <a:p>
            <a:r>
              <a:rPr lang="ja-JP" altLang="en-US" sz="4000" b="1" dirty="0"/>
              <a:t>びわ湖メディカルネット</a:t>
            </a:r>
            <a:r>
              <a:rPr lang="en-US" altLang="ja-JP" sz="4000" b="1" dirty="0"/>
              <a:t>(ICT)</a:t>
            </a:r>
            <a:endParaRPr kumimoji="1" lang="ja-JP" altLang="en-US" sz="4000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ja-JP" altLang="en-US" sz="2800" dirty="0"/>
              <a:t>滋賀県内の約２０ヶ所の</a:t>
            </a:r>
            <a:r>
              <a:rPr lang="ja-JP" altLang="en-US" sz="2800" dirty="0">
                <a:solidFill>
                  <a:srgbClr val="FF0000"/>
                </a:solidFill>
              </a:rPr>
              <a:t>病院カルテ</a:t>
            </a:r>
            <a:r>
              <a:rPr lang="ja-JP" altLang="en-US" sz="2800" dirty="0"/>
              <a:t>（カルテ書類、検査データ、画像データ、処方内容）を、患者さんの</a:t>
            </a:r>
            <a:r>
              <a:rPr lang="ja-JP" altLang="en-US" sz="2800" dirty="0">
                <a:solidFill>
                  <a:srgbClr val="FF0000"/>
                </a:solidFill>
              </a:rPr>
              <a:t>同意</a:t>
            </a:r>
            <a:r>
              <a:rPr lang="ja-JP" altLang="en-US" sz="2800" dirty="0"/>
              <a:t>（承諾書）のもとで、診療所や調剤薬局が閲覧できる。</a:t>
            </a:r>
            <a:endParaRPr lang="en-US" altLang="ja-JP" sz="2800" dirty="0"/>
          </a:p>
          <a:p>
            <a:r>
              <a:rPr lang="ja-JP" altLang="en-US" sz="2800" dirty="0"/>
              <a:t>診察や処方に根拠を</a:t>
            </a:r>
            <a:endParaRPr lang="en-US" altLang="ja-JP" sz="2800" dirty="0"/>
          </a:p>
          <a:p>
            <a:r>
              <a:rPr lang="ja-JP" altLang="en-US" sz="2800" dirty="0">
                <a:solidFill>
                  <a:srgbClr val="0070C0"/>
                </a:solidFill>
              </a:rPr>
              <a:t>薬局が見られる情報</a:t>
            </a:r>
            <a:r>
              <a:rPr lang="ja-JP" altLang="en-US" sz="2800" dirty="0"/>
              <a:t>は、病院によって異なっている（全部公開の病院、一部公開のみの病院）</a:t>
            </a:r>
            <a:endParaRPr lang="en-US" altLang="ja-JP" sz="2800" dirty="0"/>
          </a:p>
          <a:p>
            <a:r>
              <a:rPr lang="ja-JP" altLang="en-US" sz="2800" dirty="0">
                <a:solidFill>
                  <a:srgbClr val="0070C0"/>
                </a:solidFill>
              </a:rPr>
              <a:t>一方向性</a:t>
            </a:r>
            <a:r>
              <a:rPr lang="ja-JP" altLang="en-US" sz="2800" dirty="0"/>
              <a:t>で、診療所・薬局から病院への情報提供はできない</a:t>
            </a:r>
            <a:br>
              <a:rPr lang="ja-JP" altLang="en-US" sz="2800" dirty="0"/>
            </a:br>
            <a:endParaRPr kumimoji="1" lang="ja-JP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米原市における取り組みの報告と将来ビジョン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ja-JP" altLang="en-US" sz="3200" dirty="0">
                <a:solidFill>
                  <a:srgbClr val="FF0000"/>
                </a:solidFill>
              </a:rPr>
              <a:t>①滋賀県、米原市における高齢化の現状</a:t>
            </a:r>
            <a:endParaRPr kumimoji="1" lang="en-US" altLang="ja-JP" sz="3200" dirty="0">
              <a:solidFill>
                <a:srgbClr val="FF0000"/>
              </a:solidFill>
            </a:endParaRPr>
          </a:p>
          <a:p>
            <a:r>
              <a:rPr lang="ja-JP" altLang="en-US" dirty="0"/>
              <a:t>②米原市における医療の現状</a:t>
            </a:r>
            <a:endParaRPr lang="en-US" altLang="ja-JP" dirty="0"/>
          </a:p>
          <a:p>
            <a:r>
              <a:rPr kumimoji="1" lang="ja-JP" altLang="en-US" dirty="0"/>
              <a:t>③米原市における介護の現状</a:t>
            </a:r>
            <a:endParaRPr kumimoji="1" lang="en-US" altLang="ja-JP" dirty="0"/>
          </a:p>
          <a:p>
            <a:r>
              <a:rPr lang="ja-JP" altLang="en-US" dirty="0"/>
              <a:t>④現在から将来にわたる課題</a:t>
            </a:r>
            <a:endParaRPr lang="en-US" altLang="ja-JP" dirty="0"/>
          </a:p>
          <a:p>
            <a:r>
              <a:rPr kumimoji="1" lang="ja-JP" altLang="en-US" dirty="0"/>
              <a:t>⑤ケアセンターいぶきの取り組み</a:t>
            </a:r>
            <a:endParaRPr kumimoji="1" lang="en-US" altLang="ja-JP" dirty="0"/>
          </a:p>
          <a:p>
            <a:r>
              <a:rPr lang="ja-JP" altLang="en-US" dirty="0"/>
              <a:t>⑥滋賀県 湖北圏域での取り組み</a:t>
            </a:r>
            <a:endParaRPr lang="en-US" altLang="ja-JP" dirty="0"/>
          </a:p>
          <a:p>
            <a:r>
              <a:rPr kumimoji="1" lang="ja-JP" altLang="en-US" dirty="0"/>
              <a:t>⑦目覚めたシニアの活躍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びわこメディカルネット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324544" y="-171400"/>
            <a:ext cx="9146222" cy="662312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びわ湖メディカルネット２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48053"/>
            <a:ext cx="8424936" cy="682018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3" name="角丸四角形 2"/>
          <p:cNvSpPr/>
          <p:nvPr/>
        </p:nvSpPr>
        <p:spPr>
          <a:xfrm>
            <a:off x="251520" y="4221088"/>
            <a:ext cx="4680520" cy="2636912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200" dirty="0">
                <a:solidFill>
                  <a:srgbClr val="FF0000"/>
                </a:solidFill>
              </a:rPr>
              <a:t>湖北地域では、</a:t>
            </a:r>
            <a:br>
              <a:rPr kumimoji="1" lang="en-US" altLang="ja-JP" sz="2200" dirty="0">
                <a:solidFill>
                  <a:srgbClr val="FF0000"/>
                </a:solidFill>
              </a:rPr>
            </a:br>
            <a:r>
              <a:rPr kumimoji="1" lang="ja-JP" altLang="en-US" sz="2200" dirty="0">
                <a:solidFill>
                  <a:srgbClr val="FF0000"/>
                </a:solidFill>
              </a:rPr>
              <a:t>利用者数 　４５４人</a:t>
            </a:r>
            <a:endParaRPr kumimoji="1" lang="en-US" altLang="ja-JP" sz="2200" dirty="0">
              <a:solidFill>
                <a:srgbClr val="FF0000"/>
              </a:solidFill>
            </a:endParaRPr>
          </a:p>
          <a:p>
            <a:pPr algn="ctr"/>
            <a:r>
              <a:rPr kumimoji="1" lang="ja-JP" altLang="en-US" sz="2200" dirty="0">
                <a:solidFill>
                  <a:srgbClr val="FF0000"/>
                </a:solidFill>
              </a:rPr>
              <a:t>病院のべ登録患者数　７５７８人</a:t>
            </a:r>
            <a:endParaRPr kumimoji="1" lang="en-US" altLang="ja-JP" sz="2200" dirty="0">
              <a:solidFill>
                <a:srgbClr val="FF0000"/>
              </a:solidFill>
            </a:endParaRPr>
          </a:p>
          <a:p>
            <a:pPr algn="ctr"/>
            <a:r>
              <a:rPr kumimoji="1" lang="ja-JP" altLang="en-US" sz="2200" dirty="0">
                <a:solidFill>
                  <a:srgbClr val="FF0000"/>
                </a:solidFill>
              </a:rPr>
              <a:t>閲覧施設数　４８件</a:t>
            </a:r>
            <a:endParaRPr kumimoji="1" lang="en-US" altLang="ja-JP" sz="2200" dirty="0">
              <a:solidFill>
                <a:srgbClr val="FF0000"/>
              </a:solidFill>
            </a:endParaRPr>
          </a:p>
          <a:p>
            <a:pPr algn="ctr"/>
            <a:r>
              <a:rPr lang="ja-JP" altLang="en-US" sz="2200" dirty="0">
                <a:solidFill>
                  <a:srgbClr val="FF0000"/>
                </a:solidFill>
              </a:rPr>
              <a:t>地域別実登録患者数　６２０４人</a:t>
            </a:r>
            <a:endParaRPr lang="en-US" altLang="ja-JP" sz="2200" dirty="0">
              <a:solidFill>
                <a:srgbClr val="FF0000"/>
              </a:solidFill>
            </a:endParaRPr>
          </a:p>
          <a:p>
            <a:pPr algn="ctr"/>
            <a:endParaRPr lang="en-US" altLang="ja-JP" dirty="0">
              <a:solidFill>
                <a:srgbClr val="FF0000"/>
              </a:solidFill>
            </a:endParaRPr>
          </a:p>
          <a:p>
            <a:pPr algn="ctr"/>
            <a:r>
              <a:rPr kumimoji="1" lang="ja-JP" altLang="en-US" dirty="0">
                <a:solidFill>
                  <a:srgbClr val="FF0000"/>
                </a:solidFill>
              </a:rPr>
              <a:t>２０１６年９月３０日現在</a:t>
            </a:r>
            <a:endParaRPr kumimoji="1" lang="en-US" altLang="ja-JP" dirty="0">
              <a:solidFill>
                <a:srgbClr val="FF0000"/>
              </a:solidFill>
            </a:endParaRPr>
          </a:p>
          <a:p>
            <a:pPr algn="ctr"/>
            <a:r>
              <a:rPr lang="ja-JP" altLang="en-US" dirty="0">
                <a:solidFill>
                  <a:srgbClr val="FF0000"/>
                </a:solidFill>
              </a:rPr>
              <a:t>（２０１４年７月１日運用開始）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米原市における取り組みの報告と将来ビジョン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ja-JP" altLang="en-US" dirty="0"/>
              <a:t>①滋賀県、米原市における高齢化の現状</a:t>
            </a:r>
            <a:endParaRPr kumimoji="1" lang="en-US" altLang="ja-JP" dirty="0"/>
          </a:p>
          <a:p>
            <a:r>
              <a:rPr lang="ja-JP" altLang="en-US" dirty="0"/>
              <a:t>②米原市における医療の現状</a:t>
            </a:r>
            <a:endParaRPr lang="en-US" altLang="ja-JP" dirty="0"/>
          </a:p>
          <a:p>
            <a:r>
              <a:rPr kumimoji="1" lang="ja-JP" altLang="en-US" dirty="0"/>
              <a:t>③米原市における介護の現状</a:t>
            </a:r>
            <a:endParaRPr kumimoji="1" lang="en-US" altLang="ja-JP" dirty="0"/>
          </a:p>
          <a:p>
            <a:r>
              <a:rPr lang="ja-JP" altLang="en-US" dirty="0"/>
              <a:t>④現在から将来にわたる課題</a:t>
            </a:r>
            <a:endParaRPr lang="en-US" altLang="ja-JP" dirty="0"/>
          </a:p>
          <a:p>
            <a:r>
              <a:rPr kumimoji="1" lang="ja-JP" altLang="en-US" dirty="0"/>
              <a:t>⑤ケアセンターいぶきの取り組み</a:t>
            </a:r>
            <a:endParaRPr kumimoji="1" lang="en-US" altLang="ja-JP" dirty="0"/>
          </a:p>
          <a:p>
            <a:r>
              <a:rPr lang="ja-JP" altLang="en-US" dirty="0"/>
              <a:t>⑥滋賀県・湖北圏域での取り組み</a:t>
            </a:r>
            <a:endParaRPr lang="en-US" altLang="ja-JP" dirty="0"/>
          </a:p>
          <a:p>
            <a:r>
              <a:rPr kumimoji="1" lang="ja-JP" altLang="en-US" sz="3200" dirty="0">
                <a:solidFill>
                  <a:srgbClr val="FF0000"/>
                </a:solidFill>
              </a:rPr>
              <a:t>⑦目覚めたシニアの活躍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852704"/>
          </a:xfrm>
        </p:spPr>
        <p:txBody>
          <a:bodyPr/>
          <a:lstStyle/>
          <a:p>
            <a:r>
              <a:rPr kumimoji="1" lang="ja-JP" altLang="en-US" dirty="0"/>
              <a:t>目覚めたシニアの活躍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kumimoji="1" lang="ja-JP" altLang="en-US" dirty="0"/>
              <a:t>①危機感を持った地域のシニア層</a:t>
            </a:r>
            <a:endParaRPr kumimoji="1" lang="en-US" altLang="ja-JP" dirty="0"/>
          </a:p>
          <a:p>
            <a:r>
              <a:rPr lang="ja-JP" altLang="en-US" dirty="0"/>
              <a:t>②人生の喜びとは・・・「</a:t>
            </a:r>
            <a:r>
              <a:rPr lang="ja-JP" altLang="en-US" dirty="0">
                <a:solidFill>
                  <a:srgbClr val="FF0000"/>
                </a:solidFill>
              </a:rPr>
              <a:t>人のお役にたつこと</a:t>
            </a:r>
            <a:r>
              <a:rPr lang="ja-JP" altLang="en-US" dirty="0"/>
              <a:t>」</a:t>
            </a:r>
            <a:endParaRPr lang="en-US" altLang="ja-JP" dirty="0"/>
          </a:p>
          <a:p>
            <a:r>
              <a:rPr kumimoji="1" lang="ja-JP" altLang="en-US" dirty="0"/>
              <a:t>③元気高齢者の活用で、虚弱者を支える土台が増える</a:t>
            </a:r>
            <a:endParaRPr kumimoji="1" lang="en-US" altLang="ja-JP" dirty="0"/>
          </a:p>
          <a:p>
            <a:r>
              <a:rPr lang="ja-JP" altLang="en-US" dirty="0"/>
              <a:t>④大野木　まちづくり会社、上板並　みんなの家</a:t>
            </a:r>
            <a:r>
              <a:rPr lang="en-US" altLang="ja-JP" dirty="0"/>
              <a:t>EH</a:t>
            </a:r>
            <a:br>
              <a:rPr lang="en-US" altLang="ja-JP" dirty="0"/>
            </a:br>
            <a:r>
              <a:rPr lang="ja-JP" altLang="en-US" dirty="0"/>
              <a:t>　野一色　みまもりたい　など　（２０</a:t>
            </a:r>
            <a:r>
              <a:rPr lang="en-US" altLang="ja-JP" dirty="0"/>
              <a:t>/</a:t>
            </a:r>
            <a:r>
              <a:rPr lang="ja-JP" altLang="en-US" dirty="0"/>
              <a:t>１００の自治会で開始）</a:t>
            </a:r>
            <a:endParaRPr lang="en-US" altLang="ja-JP" dirty="0"/>
          </a:p>
          <a:p>
            <a:r>
              <a:rPr lang="ja-JP" altLang="en-US" dirty="0"/>
              <a:t>⑤出てこない</a:t>
            </a:r>
            <a:r>
              <a:rPr lang="ja-JP" altLang="en-US" dirty="0">
                <a:solidFill>
                  <a:srgbClr val="FF0000"/>
                </a:solidFill>
              </a:rPr>
              <a:t>男性問題</a:t>
            </a:r>
            <a:r>
              <a:rPr lang="ja-JP" altLang="en-US" dirty="0"/>
              <a:t>（閉じこもり）</a:t>
            </a:r>
            <a:br>
              <a:rPr lang="en-US" altLang="ja-JP" dirty="0"/>
            </a:br>
            <a:r>
              <a:rPr lang="ja-JP" altLang="en-US" dirty="0"/>
              <a:t>　　送迎サービス、役割（ミッション）を与える・・・美化作業、</a:t>
            </a:r>
            <a:br>
              <a:rPr lang="en-US" altLang="ja-JP" dirty="0"/>
            </a:br>
            <a:r>
              <a:rPr lang="ja-JP" altLang="en-US" dirty="0"/>
              <a:t>　　樹木の剪定、運転の依頼、講師の依頼</a:t>
            </a:r>
            <a:endParaRPr lang="en-US" altLang="ja-JP" dirty="0"/>
          </a:p>
          <a:p>
            <a:r>
              <a:rPr lang="ja-JP" altLang="en-US" dirty="0"/>
              <a:t>⑥</a:t>
            </a:r>
            <a:r>
              <a:rPr lang="ja-JP" altLang="en-US" dirty="0">
                <a:solidFill>
                  <a:srgbClr val="FF0000"/>
                </a:solidFill>
              </a:rPr>
              <a:t>生活の場に帰すことが必要</a:t>
            </a:r>
            <a:r>
              <a:rPr lang="ja-JP" altLang="en-US" dirty="0"/>
              <a:t>・・・医者は勘違いしている</a:t>
            </a:r>
            <a:endParaRPr lang="en-US" altLang="ja-JP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お茶の間事業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0010" y="720090"/>
            <a:ext cx="8983980" cy="5417820"/>
          </a:xfrm>
          <a:prstGeom prst="rect">
            <a:avLst/>
          </a:prstGeom>
        </p:spPr>
      </p:pic>
      <p:sp>
        <p:nvSpPr>
          <p:cNvPr id="4" name="角丸四角形 3"/>
          <p:cNvSpPr/>
          <p:nvPr/>
        </p:nvSpPr>
        <p:spPr>
          <a:xfrm>
            <a:off x="251520" y="188640"/>
            <a:ext cx="6120680" cy="720080"/>
          </a:xfrm>
          <a:prstGeom prst="round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400" dirty="0">
                <a:solidFill>
                  <a:srgbClr val="FF0000"/>
                </a:solidFill>
              </a:rPr>
              <a:t>野一色　お茶の間事業「おいでやす」では、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お茶の間事業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737573"/>
            <a:ext cx="9144000" cy="538285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お茶の間事業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2390" y="720090"/>
            <a:ext cx="8999220" cy="54178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お茶の間事業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941" y="620688"/>
            <a:ext cx="9128059" cy="5626450"/>
          </a:xfrm>
          <a:prstGeom prst="rect">
            <a:avLst/>
          </a:prstGeom>
        </p:spPr>
      </p:pic>
      <p:sp>
        <p:nvSpPr>
          <p:cNvPr id="3" name="角丸四角形 2"/>
          <p:cNvSpPr/>
          <p:nvPr/>
        </p:nvSpPr>
        <p:spPr>
          <a:xfrm>
            <a:off x="467544" y="1484784"/>
            <a:ext cx="6120680" cy="504056"/>
          </a:xfrm>
          <a:prstGeom prst="roundRect">
            <a:avLst/>
          </a:prstGeom>
          <a:solidFill>
            <a:srgbClr val="FF0000">
              <a:alpha val="7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角丸四角形 3"/>
          <p:cNvSpPr/>
          <p:nvPr/>
        </p:nvSpPr>
        <p:spPr>
          <a:xfrm>
            <a:off x="395536" y="4077072"/>
            <a:ext cx="8424936" cy="792088"/>
          </a:xfrm>
          <a:prstGeom prst="roundRect">
            <a:avLst/>
          </a:prstGeom>
          <a:solidFill>
            <a:srgbClr val="FF0000">
              <a:alpha val="7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お茶の間事業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4770" y="712470"/>
            <a:ext cx="9014460" cy="5433060"/>
          </a:xfrm>
          <a:prstGeom prst="rect">
            <a:avLst/>
          </a:prstGeom>
        </p:spPr>
      </p:pic>
      <p:sp>
        <p:nvSpPr>
          <p:cNvPr id="3" name="角丸四角形 2"/>
          <p:cNvSpPr/>
          <p:nvPr/>
        </p:nvSpPr>
        <p:spPr>
          <a:xfrm>
            <a:off x="179512" y="836712"/>
            <a:ext cx="4824536" cy="864096"/>
          </a:xfrm>
          <a:prstGeom prst="roundRect">
            <a:avLst/>
          </a:prstGeom>
          <a:solidFill>
            <a:srgbClr val="FF0000">
              <a:alpha val="7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お茶の間事業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050" y="727710"/>
            <a:ext cx="9105900" cy="54025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305800" cy="564672"/>
          </a:xfrm>
        </p:spPr>
        <p:txBody>
          <a:bodyPr>
            <a:normAutofit fontScale="90000"/>
          </a:bodyPr>
          <a:lstStyle/>
          <a:p>
            <a:r>
              <a:rPr kumimoji="1" lang="ja-JP" altLang="en-US" dirty="0"/>
              <a:t>滋賀県の高齢化の現状</a:t>
            </a:r>
          </a:p>
        </p:txBody>
      </p:sp>
      <p:pic>
        <p:nvPicPr>
          <p:cNvPr id="3" name="図 2" descr="滋賀県高齢化率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45357" y="620688"/>
            <a:ext cx="5134954" cy="6198012"/>
          </a:xfrm>
          <a:prstGeom prst="rect">
            <a:avLst/>
          </a:prstGeom>
        </p:spPr>
      </p:pic>
      <p:sp>
        <p:nvSpPr>
          <p:cNvPr id="4" name="正方形/長方形 3"/>
          <p:cNvSpPr/>
          <p:nvPr/>
        </p:nvSpPr>
        <p:spPr>
          <a:xfrm>
            <a:off x="462288" y="681304"/>
            <a:ext cx="3600400" cy="1949106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br>
              <a:rPr lang="en-US" altLang="ja-JP" dirty="0">
                <a:solidFill>
                  <a:schemeClr val="tx1"/>
                </a:solidFill>
              </a:rPr>
            </a:br>
            <a:r>
              <a:rPr lang="ja-JP" altLang="en-US" sz="2200" dirty="0">
                <a:solidFill>
                  <a:schemeClr val="tx1"/>
                </a:solidFill>
              </a:rPr>
              <a:t>滋賀県人口　１４１万人</a:t>
            </a:r>
            <a:endParaRPr lang="en-US" altLang="ja-JP" sz="2200" dirty="0">
              <a:solidFill>
                <a:schemeClr val="tx1"/>
              </a:solidFill>
            </a:endParaRPr>
          </a:p>
          <a:p>
            <a:pPr algn="ctr"/>
            <a:r>
              <a:rPr lang="ja-JP" altLang="en-US" sz="2200" dirty="0">
                <a:solidFill>
                  <a:schemeClr val="tx1"/>
                </a:solidFill>
              </a:rPr>
              <a:t>６５歳以上　２４．７％</a:t>
            </a:r>
            <a:endParaRPr lang="en-US" altLang="ja-JP" sz="2200" dirty="0">
              <a:solidFill>
                <a:schemeClr val="tx1"/>
              </a:solidFill>
            </a:endParaRPr>
          </a:p>
          <a:p>
            <a:pPr algn="ctr"/>
            <a:r>
              <a:rPr lang="ja-JP" altLang="en-US" sz="2200" dirty="0">
                <a:solidFill>
                  <a:schemeClr val="tx1"/>
                </a:solidFill>
              </a:rPr>
              <a:t>７５歳以上　１１．７％</a:t>
            </a:r>
            <a:endParaRPr lang="en-US" altLang="ja-JP" sz="2200" dirty="0">
              <a:solidFill>
                <a:schemeClr val="tx1"/>
              </a:solidFill>
            </a:endParaRPr>
          </a:p>
          <a:p>
            <a:pPr algn="ctr"/>
            <a:endParaRPr kumimoji="1" lang="en-US" altLang="ja-JP" dirty="0">
              <a:solidFill>
                <a:schemeClr val="tx1"/>
              </a:solidFill>
            </a:endParaRPr>
          </a:p>
          <a:p>
            <a:pPr algn="ctr"/>
            <a:r>
              <a:rPr kumimoji="1" lang="ja-JP" altLang="en-US" dirty="0">
                <a:solidFill>
                  <a:schemeClr val="tx1"/>
                </a:solidFill>
              </a:rPr>
              <a:t>２０１６．７．１現在</a:t>
            </a:r>
            <a:endParaRPr kumimoji="1" lang="en-US" altLang="ja-JP" dirty="0">
              <a:solidFill>
                <a:schemeClr val="tx1"/>
              </a:solidFill>
            </a:endParaRPr>
          </a:p>
        </p:txBody>
      </p:sp>
      <p:sp>
        <p:nvSpPr>
          <p:cNvPr id="5" name="線吹き出し 2 (枠付き) 4"/>
          <p:cNvSpPr/>
          <p:nvPr/>
        </p:nvSpPr>
        <p:spPr>
          <a:xfrm>
            <a:off x="7380312" y="2060848"/>
            <a:ext cx="1584176" cy="648072"/>
          </a:xfrm>
          <a:prstGeom prst="borderCallout2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>
                <a:solidFill>
                  <a:srgbClr val="FF0000"/>
                </a:solidFill>
              </a:rPr>
              <a:t>米原市</a:t>
            </a:r>
            <a:endParaRPr kumimoji="1" lang="en-US" altLang="ja-JP" dirty="0">
              <a:solidFill>
                <a:srgbClr val="FF0000"/>
              </a:solidFill>
            </a:endParaRPr>
          </a:p>
          <a:p>
            <a:pPr algn="ctr"/>
            <a:r>
              <a:rPr lang="ja-JP" altLang="en-US" dirty="0">
                <a:solidFill>
                  <a:srgbClr val="FF0000"/>
                </a:solidFill>
              </a:rPr>
              <a:t>２８．２％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sp>
        <p:nvSpPr>
          <p:cNvPr id="7" name="線吹き出し 2 (枠付き) 6"/>
          <p:cNvSpPr/>
          <p:nvPr/>
        </p:nvSpPr>
        <p:spPr>
          <a:xfrm>
            <a:off x="733189" y="3042787"/>
            <a:ext cx="1512168" cy="792088"/>
          </a:xfrm>
          <a:prstGeom prst="borderCallout2">
            <a:avLst>
              <a:gd name="adj1" fmla="val 28247"/>
              <a:gd name="adj2" fmla="val 103303"/>
              <a:gd name="adj3" fmla="val 25533"/>
              <a:gd name="adj4" fmla="val 113575"/>
              <a:gd name="adj5" fmla="val 2214"/>
              <a:gd name="adj6" fmla="val 15877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/>
              <a:t>高島市</a:t>
            </a:r>
            <a:endParaRPr kumimoji="1" lang="en-US" altLang="ja-JP" dirty="0"/>
          </a:p>
          <a:p>
            <a:pPr algn="ctr"/>
            <a:r>
              <a:rPr lang="ja-JP" altLang="en-US" dirty="0"/>
              <a:t>３３．３％</a:t>
            </a:r>
            <a:endParaRPr kumimoji="1" lang="ja-JP" altLang="en-US" dirty="0"/>
          </a:p>
        </p:txBody>
      </p:sp>
      <p:sp>
        <p:nvSpPr>
          <p:cNvPr id="8" name="線吹き出し 2 (枠付き) 7"/>
          <p:cNvSpPr/>
          <p:nvPr/>
        </p:nvSpPr>
        <p:spPr>
          <a:xfrm>
            <a:off x="611560" y="5013176"/>
            <a:ext cx="2160240" cy="720080"/>
          </a:xfrm>
          <a:prstGeom prst="borderCallout2">
            <a:avLst>
              <a:gd name="adj1" fmla="val 48055"/>
              <a:gd name="adj2" fmla="val 101830"/>
              <a:gd name="adj3" fmla="val 48054"/>
              <a:gd name="adj4" fmla="val 108691"/>
              <a:gd name="adj5" fmla="val 75056"/>
              <a:gd name="adj6" fmla="val 12644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/>
              <a:t>大津市</a:t>
            </a:r>
            <a:endParaRPr kumimoji="1" lang="en-US" altLang="ja-JP" dirty="0"/>
          </a:p>
          <a:p>
            <a:pPr algn="ctr"/>
            <a:r>
              <a:rPr lang="ja-JP" altLang="en-US" dirty="0"/>
              <a:t>２５．２％</a:t>
            </a:r>
            <a:endParaRPr kumimoji="1" lang="ja-JP" altLang="en-US" dirty="0"/>
          </a:p>
        </p:txBody>
      </p:sp>
      <p:sp>
        <p:nvSpPr>
          <p:cNvPr id="9" name="円/楕円 8"/>
          <p:cNvSpPr/>
          <p:nvPr/>
        </p:nvSpPr>
        <p:spPr>
          <a:xfrm>
            <a:off x="4716016" y="548680"/>
            <a:ext cx="2592288" cy="3024336"/>
          </a:xfrm>
          <a:prstGeom prst="ellipse">
            <a:avLst/>
          </a:prstGeom>
          <a:solidFill>
            <a:srgbClr val="D40702">
              <a:alpha val="5882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3200" dirty="0">
                <a:solidFill>
                  <a:srgbClr val="FF0000"/>
                </a:solidFill>
              </a:rPr>
              <a:t>湖北圏域</a:t>
            </a:r>
          </a:p>
        </p:txBody>
      </p:sp>
      <p:sp>
        <p:nvSpPr>
          <p:cNvPr id="6" name="線吹き出し 2 (枠付き) 5"/>
          <p:cNvSpPr/>
          <p:nvPr/>
        </p:nvSpPr>
        <p:spPr>
          <a:xfrm>
            <a:off x="6767736" y="692696"/>
            <a:ext cx="2196752" cy="648072"/>
          </a:xfrm>
          <a:prstGeom prst="borderCallout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/>
              <a:t>長浜市</a:t>
            </a:r>
            <a:endParaRPr kumimoji="1" lang="en-US" altLang="ja-JP" dirty="0"/>
          </a:p>
          <a:p>
            <a:pPr algn="ctr"/>
            <a:r>
              <a:rPr lang="ja-JP" altLang="en-US" dirty="0"/>
              <a:t>２７．５％</a:t>
            </a:r>
            <a:endParaRPr kumimoji="1" lang="ja-JP" altLang="en-US" dirty="0"/>
          </a:p>
        </p:txBody>
      </p:sp>
      <p:sp>
        <p:nvSpPr>
          <p:cNvPr id="10" name="正方形/長方形 9"/>
          <p:cNvSpPr/>
          <p:nvPr/>
        </p:nvSpPr>
        <p:spPr>
          <a:xfrm>
            <a:off x="7571349" y="2708920"/>
            <a:ext cx="1440160" cy="393383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dirty="0">
                <a:solidFill>
                  <a:schemeClr val="tx1"/>
                </a:solidFill>
              </a:rPr>
              <a:t>人口　</a:t>
            </a:r>
            <a:r>
              <a:rPr kumimoji="1" lang="ja-JP" altLang="en-US" dirty="0">
                <a:solidFill>
                  <a:schemeClr val="tx1"/>
                </a:solidFill>
              </a:rPr>
              <a:t>４万人</a:t>
            </a:r>
            <a:endParaRPr kumimoji="1" lang="en-US" altLang="ja-JP" dirty="0">
              <a:solidFill>
                <a:schemeClr val="tx1"/>
              </a:solidFill>
            </a:endParaRPr>
          </a:p>
        </p:txBody>
      </p:sp>
      <p:sp>
        <p:nvSpPr>
          <p:cNvPr id="11" name="正方形/長方形 10"/>
          <p:cNvSpPr/>
          <p:nvPr/>
        </p:nvSpPr>
        <p:spPr>
          <a:xfrm>
            <a:off x="7409186" y="1366870"/>
            <a:ext cx="1555301" cy="405946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dirty="0">
                <a:solidFill>
                  <a:schemeClr val="tx1"/>
                </a:solidFill>
              </a:rPr>
              <a:t>人口１２</a:t>
            </a:r>
            <a:r>
              <a:rPr kumimoji="1" lang="ja-JP" altLang="en-US" dirty="0">
                <a:solidFill>
                  <a:schemeClr val="tx1"/>
                </a:solidFill>
              </a:rPr>
              <a:t>万人</a:t>
            </a:r>
            <a:endParaRPr kumimoji="1" lang="en-US" altLang="ja-JP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お茶の間事業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5184" y="692696"/>
            <a:ext cx="9058816" cy="5400600"/>
          </a:xfrm>
          <a:prstGeom prst="rect">
            <a:avLst/>
          </a:prstGeom>
        </p:spPr>
      </p:pic>
      <p:sp>
        <p:nvSpPr>
          <p:cNvPr id="3" name="角丸四角形 2"/>
          <p:cNvSpPr/>
          <p:nvPr/>
        </p:nvSpPr>
        <p:spPr>
          <a:xfrm>
            <a:off x="179512" y="620688"/>
            <a:ext cx="6696744" cy="1368152"/>
          </a:xfrm>
          <a:prstGeom prst="roundRect">
            <a:avLst/>
          </a:prstGeom>
          <a:solidFill>
            <a:srgbClr val="FF0000">
              <a:alpha val="7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お茶の間事業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60378"/>
            <a:ext cx="9144000" cy="5537244"/>
          </a:xfrm>
          <a:prstGeom prst="rect">
            <a:avLst/>
          </a:prstGeom>
        </p:spPr>
      </p:pic>
      <p:sp>
        <p:nvSpPr>
          <p:cNvPr id="3" name="角丸四角形 2"/>
          <p:cNvSpPr/>
          <p:nvPr/>
        </p:nvSpPr>
        <p:spPr>
          <a:xfrm>
            <a:off x="539552" y="4653136"/>
            <a:ext cx="8424936" cy="1296144"/>
          </a:xfrm>
          <a:prstGeom prst="roundRect">
            <a:avLst/>
          </a:prstGeom>
          <a:solidFill>
            <a:srgbClr val="FF0000">
              <a:alpha val="7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996720"/>
          </a:xfrm>
        </p:spPr>
        <p:txBody>
          <a:bodyPr/>
          <a:lstStyle/>
          <a:p>
            <a:r>
              <a:rPr kumimoji="1" lang="ja-JP" altLang="en-US" dirty="0"/>
              <a:t>まとめ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kumimoji="1" lang="ja-JP" altLang="en-US" dirty="0"/>
              <a:t>①地域の人口減少、高齢者人口も増えなくなった地域からの</a:t>
            </a:r>
            <a:r>
              <a:rPr kumimoji="1" lang="ja-JP" altLang="en-US" dirty="0">
                <a:solidFill>
                  <a:srgbClr val="FF0000"/>
                </a:solidFill>
              </a:rPr>
              <a:t>現状報告</a:t>
            </a:r>
            <a:endParaRPr kumimoji="1" lang="en-US" altLang="ja-JP" dirty="0">
              <a:solidFill>
                <a:srgbClr val="FF0000"/>
              </a:solidFill>
            </a:endParaRPr>
          </a:p>
          <a:p>
            <a:r>
              <a:rPr lang="ja-JP" altLang="en-US" dirty="0"/>
              <a:t>②サービスを増やすことよりも、サービスを工夫する時代</a:t>
            </a:r>
            <a:endParaRPr lang="en-US" altLang="ja-JP" dirty="0"/>
          </a:p>
          <a:p>
            <a:r>
              <a:rPr kumimoji="1" lang="ja-JP" altLang="en-US" dirty="0"/>
              <a:t>③</a:t>
            </a:r>
            <a:r>
              <a:rPr kumimoji="1" lang="ja-JP" altLang="en-US" dirty="0">
                <a:solidFill>
                  <a:srgbClr val="FF0000"/>
                </a:solidFill>
              </a:rPr>
              <a:t>２４時間</a:t>
            </a:r>
            <a:r>
              <a:rPr kumimoji="1" lang="ja-JP" altLang="en-US" dirty="0"/>
              <a:t>支援体制のコツは、複数医師と訪問看護師</a:t>
            </a:r>
            <a:endParaRPr kumimoji="1" lang="en-US" altLang="ja-JP" dirty="0"/>
          </a:p>
          <a:p>
            <a:r>
              <a:rPr lang="ja-JP" altLang="en-US" dirty="0"/>
              <a:t>④家族が</a:t>
            </a:r>
            <a:r>
              <a:rPr lang="ja-JP" altLang="en-US" dirty="0">
                <a:solidFill>
                  <a:srgbClr val="FF0000"/>
                </a:solidFill>
              </a:rPr>
              <a:t>満足</a:t>
            </a:r>
            <a:r>
              <a:rPr lang="ja-JP" altLang="en-US" dirty="0"/>
              <a:t>していただければ、その後に続いていく</a:t>
            </a:r>
            <a:endParaRPr lang="en-US" altLang="ja-JP" dirty="0"/>
          </a:p>
          <a:p>
            <a:r>
              <a:rPr kumimoji="1" lang="ja-JP" altLang="en-US" dirty="0"/>
              <a:t>⑤医師が地域（現場）に出ていく</a:t>
            </a:r>
            <a:r>
              <a:rPr kumimoji="1" lang="ja-JP" altLang="en-US" dirty="0">
                <a:solidFill>
                  <a:srgbClr val="FF0000"/>
                </a:solidFill>
              </a:rPr>
              <a:t>アウトリーチ</a:t>
            </a:r>
            <a:r>
              <a:rPr kumimoji="1" lang="ja-JP" altLang="en-US" dirty="0"/>
              <a:t>で相互理解</a:t>
            </a:r>
            <a:endParaRPr kumimoji="1" lang="en-US" altLang="ja-JP" dirty="0"/>
          </a:p>
          <a:p>
            <a:r>
              <a:rPr lang="ja-JP" altLang="en-US" dirty="0"/>
              <a:t>⑥人は、人の</a:t>
            </a:r>
            <a:r>
              <a:rPr lang="ja-JP" altLang="en-US" dirty="0">
                <a:solidFill>
                  <a:srgbClr val="FF0000"/>
                </a:solidFill>
              </a:rPr>
              <a:t>役に立つ</a:t>
            </a:r>
            <a:r>
              <a:rPr lang="ja-JP" altLang="en-US" dirty="0"/>
              <a:t>ことで幸福感を持つ・・・シニア世代の目覚め・・・ここをサポートできれば自立していける</a:t>
            </a:r>
            <a:endParaRPr lang="en-US" altLang="ja-JP" dirty="0"/>
          </a:p>
          <a:p>
            <a:r>
              <a:rPr kumimoji="1" lang="ja-JP" altLang="en-US" dirty="0"/>
              <a:t>⑦病気を治す医療から、</a:t>
            </a:r>
            <a:r>
              <a:rPr kumimoji="1" lang="ja-JP" altLang="en-US" dirty="0">
                <a:solidFill>
                  <a:srgbClr val="FF0000"/>
                </a:solidFill>
              </a:rPr>
              <a:t>生活を支える医療</a:t>
            </a:r>
            <a:r>
              <a:rPr kumimoji="1" lang="ja-JP" altLang="en-US" dirty="0"/>
              <a:t>へのシフト</a:t>
            </a:r>
          </a:p>
        </p:txBody>
      </p:sp>
      <p:sp>
        <p:nvSpPr>
          <p:cNvPr id="4" name="四角形: 角を丸くする 3"/>
          <p:cNvSpPr/>
          <p:nvPr/>
        </p:nvSpPr>
        <p:spPr>
          <a:xfrm>
            <a:off x="2699792" y="6324600"/>
            <a:ext cx="4968552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400" dirty="0"/>
              <a:t>ご清聴、ありがとうございました</a:t>
            </a:r>
          </a:p>
        </p:txBody>
      </p:sp>
    </p:spTree>
    <p:extLst>
      <p:ext uri="{BB962C8B-B14F-4D97-AF65-F5344CB8AC3E}">
        <p14:creationId xmlns:p14="http://schemas.microsoft.com/office/powerpoint/2010/main" val="2066602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539552" y="332656"/>
            <a:ext cx="8305800" cy="576064"/>
          </a:xfrm>
        </p:spPr>
        <p:txBody>
          <a:bodyPr>
            <a:normAutofit fontScale="90000"/>
          </a:bodyPr>
          <a:lstStyle/>
          <a:p>
            <a:r>
              <a:rPr kumimoji="1" lang="ja-JP" altLang="en-US" dirty="0"/>
              <a:t>滋賀県の高齢者数の予想</a:t>
            </a:r>
          </a:p>
        </p:txBody>
      </p:sp>
      <p:pic>
        <p:nvPicPr>
          <p:cNvPr id="3" name="図 2" descr="圏域別の人口動態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41229" y="836712"/>
            <a:ext cx="7819203" cy="5934444"/>
          </a:xfrm>
          <a:prstGeom prst="rect">
            <a:avLst/>
          </a:prstGeom>
        </p:spPr>
      </p:pic>
      <p:sp>
        <p:nvSpPr>
          <p:cNvPr id="4" name="角丸四角形 3"/>
          <p:cNvSpPr/>
          <p:nvPr/>
        </p:nvSpPr>
        <p:spPr>
          <a:xfrm>
            <a:off x="7722604" y="4941168"/>
            <a:ext cx="1475656" cy="792088"/>
          </a:xfrm>
          <a:prstGeom prst="round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>
                <a:solidFill>
                  <a:srgbClr val="FF0000"/>
                </a:solidFill>
              </a:rPr>
              <a:t>もう増えない地域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8305800" cy="576064"/>
          </a:xfrm>
        </p:spPr>
        <p:txBody>
          <a:bodyPr>
            <a:normAutofit fontScale="90000"/>
          </a:bodyPr>
          <a:lstStyle/>
          <a:p>
            <a:r>
              <a:rPr kumimoji="1" lang="ja-JP" altLang="en-US" dirty="0"/>
              <a:t>米原市の高齢化の現状</a:t>
            </a:r>
          </a:p>
        </p:txBody>
      </p:sp>
      <p:pic>
        <p:nvPicPr>
          <p:cNvPr id="3" name="図 2" descr="米原市人口将来推計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9552" y="854918"/>
            <a:ext cx="7416824" cy="5868154"/>
          </a:xfrm>
          <a:prstGeom prst="rect">
            <a:avLst/>
          </a:prstGeom>
        </p:spPr>
      </p:pic>
      <p:sp>
        <p:nvSpPr>
          <p:cNvPr id="4" name="角丸四角形 3"/>
          <p:cNvSpPr/>
          <p:nvPr/>
        </p:nvSpPr>
        <p:spPr>
          <a:xfrm>
            <a:off x="395536" y="3645024"/>
            <a:ext cx="7704856" cy="1080120"/>
          </a:xfrm>
          <a:prstGeom prst="roundRect">
            <a:avLst/>
          </a:prstGeom>
          <a:solidFill>
            <a:schemeClr val="bg1">
              <a:alpha val="1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四角形: 角を丸くする 4"/>
          <p:cNvSpPr/>
          <p:nvPr/>
        </p:nvSpPr>
        <p:spPr>
          <a:xfrm>
            <a:off x="7775848" y="3320943"/>
            <a:ext cx="1368152" cy="936104"/>
          </a:xfrm>
          <a:prstGeom prst="roundRect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>
                <a:solidFill>
                  <a:srgbClr val="FF0000"/>
                </a:solidFill>
              </a:rPr>
              <a:t>高齢者数は増えない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リゾート">
  <a:themeElements>
    <a:clrScheme name="リゾート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リゾート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リゾート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394</TotalTime>
  <Words>1862</Words>
  <Application>Microsoft Office PowerPoint</Application>
  <PresentationFormat>画面に合わせる (4:3)</PresentationFormat>
  <Paragraphs>481</Paragraphs>
  <Slides>72</Slides>
  <Notes>15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8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72</vt:i4>
      </vt:variant>
    </vt:vector>
  </HeadingPairs>
  <TitlesOfParts>
    <vt:vector size="81" baseType="lpstr">
      <vt:lpstr>HGPｺﾞｼｯｸE</vt:lpstr>
      <vt:lpstr>HGP明朝E</vt:lpstr>
      <vt:lpstr>HGS明朝E</vt:lpstr>
      <vt:lpstr>ＭＳ Ｐゴシック</vt:lpstr>
      <vt:lpstr>Calibri</vt:lpstr>
      <vt:lpstr>Constantia</vt:lpstr>
      <vt:lpstr>Times New Roman</vt:lpstr>
      <vt:lpstr>Wingdings 2</vt:lpstr>
      <vt:lpstr>リゾート</vt:lpstr>
      <vt:lpstr>京都府医師会「地域ケア委員会」 超高齢者社会での在宅医療における かかりつけ医の役割　 ～多死社会　増える看取りにどう向かっていく～</vt:lpstr>
      <vt:lpstr>PowerPoint プレゼンテーション</vt:lpstr>
      <vt:lpstr>PowerPoint プレゼンテーション</vt:lpstr>
      <vt:lpstr>畑野秀樹（はたの　ひでき） 　　　　　　　略　歴</vt:lpstr>
      <vt:lpstr>米原市における取り組みの報告と将来ビジョン</vt:lpstr>
      <vt:lpstr>米原市における取り組みの報告と将来ビジョン</vt:lpstr>
      <vt:lpstr>滋賀県の高齢化の現状</vt:lpstr>
      <vt:lpstr>滋賀県の高齢者数の予想</vt:lpstr>
      <vt:lpstr>米原市の高齢化の現状</vt:lpstr>
      <vt:lpstr>米原市の人口推移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米原市における取り組みの報告と将来ビジョン</vt:lpstr>
      <vt:lpstr>米原市の医療の現状</vt:lpstr>
      <vt:lpstr>米原市における取り組みの報告と将来ビジョン</vt:lpstr>
      <vt:lpstr>米原市の介護の現状</vt:lpstr>
      <vt:lpstr>米原市における取り組みの報告と将来ビジョン</vt:lpstr>
      <vt:lpstr>現在から将来にわたる課題</vt:lpstr>
      <vt:lpstr>現在から将来にわたる課題</vt:lpstr>
      <vt:lpstr>米原市における取り組みの報告と将来ビジョン</vt:lpstr>
      <vt:lpstr>⑤地域包括ケアセンターいぶきの取り組み</vt:lpstr>
      <vt:lpstr>PowerPoint プレゼンテーション</vt:lpstr>
      <vt:lpstr>PowerPoint プレゼンテーション</vt:lpstr>
      <vt:lpstr>地域包括ケアセンターいぶき　職種</vt:lpstr>
      <vt:lpstr>食支援チーム</vt:lpstr>
      <vt:lpstr>リハビリスタッフ＝元気にする仕事</vt:lpstr>
      <vt:lpstr>歯科医の訪問診療（往診）</vt:lpstr>
      <vt:lpstr>PowerPoint プレゼンテーション</vt:lpstr>
      <vt:lpstr>診療所</vt:lpstr>
      <vt:lpstr>PowerPoint プレゼンテーション</vt:lpstr>
      <vt:lpstr>訪問看護</vt:lpstr>
      <vt:lpstr>訪問看護ステーション廃止 　　診療所の見なしの訪問看護に</vt:lpstr>
      <vt:lpstr>居宅介護支援事業所 （ケアマネ－ジャー）</vt:lpstr>
      <vt:lpstr>デイケア（通所リハビリ）</vt:lpstr>
      <vt:lpstr>老健（介護老人保健施設）　　　</vt:lpstr>
      <vt:lpstr>中規模多機能施設としての老健　　　</vt:lpstr>
      <vt:lpstr>地域で支えること、しくみ</vt:lpstr>
      <vt:lpstr>PowerPoint プレゼンテーション</vt:lpstr>
      <vt:lpstr>IPE（専門職連携教育）研修への参加        --- Interprofessional Education ---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アウトリーチ</vt:lpstr>
      <vt:lpstr>お薬手帳を用いた医薬・病診連携</vt:lpstr>
      <vt:lpstr>PowerPoint プレゼンテーション</vt:lpstr>
      <vt:lpstr>PowerPoint プレゼンテーション</vt:lpstr>
      <vt:lpstr>PowerPoint プレゼンテーション</vt:lpstr>
      <vt:lpstr>在宅看取り</vt:lpstr>
      <vt:lpstr>米原市における取り組みの報告と将来ビジョン</vt:lpstr>
      <vt:lpstr>長浜米原地域医療支援センター</vt:lpstr>
      <vt:lpstr>PowerPoint プレゼンテーション</vt:lpstr>
      <vt:lpstr>びわ湖メディカルネット(ICT)</vt:lpstr>
      <vt:lpstr>PowerPoint プレゼンテーション</vt:lpstr>
      <vt:lpstr>PowerPoint プレゼンテーション</vt:lpstr>
      <vt:lpstr>米原市における取り組みの報告と将来ビジョン</vt:lpstr>
      <vt:lpstr>目覚めたシニアの活躍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まとめ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京都府医師会「地域ケア委員会」 超高齢者社会での在宅医療におけるかかりつけ医の役割　 ～多死社会　増える看取りにどう向かっていく～</dc:title>
  <dc:creator>CareC09</dc:creator>
  <cp:lastModifiedBy>畑野秀樹</cp:lastModifiedBy>
  <cp:revision>21</cp:revision>
  <dcterms:created xsi:type="dcterms:W3CDTF">2016-10-30T01:14:07Z</dcterms:created>
  <dcterms:modified xsi:type="dcterms:W3CDTF">2016-11-06T12:56:54Z</dcterms:modified>
</cp:coreProperties>
</file>